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31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22" r:id="rId17"/>
    <p:sldId id="306" r:id="rId18"/>
    <p:sldId id="307" r:id="rId19"/>
    <p:sldId id="308" r:id="rId20"/>
    <p:sldId id="317" r:id="rId21"/>
    <p:sldId id="318" r:id="rId22"/>
    <p:sldId id="319" r:id="rId23"/>
    <p:sldId id="320" r:id="rId24"/>
    <p:sldId id="321" r:id="rId25"/>
    <p:sldId id="323" r:id="rId26"/>
    <p:sldId id="324" r:id="rId27"/>
    <p:sldId id="325" r:id="rId28"/>
    <p:sldId id="422" r:id="rId29"/>
    <p:sldId id="423" r:id="rId30"/>
    <p:sldId id="424" r:id="rId31"/>
    <p:sldId id="425" r:id="rId32"/>
    <p:sldId id="421" r:id="rId33"/>
    <p:sldId id="426" r:id="rId34"/>
    <p:sldId id="427" r:id="rId35"/>
    <p:sldId id="432" r:id="rId36"/>
    <p:sldId id="429" r:id="rId37"/>
    <p:sldId id="428" r:id="rId38"/>
    <p:sldId id="430" r:id="rId39"/>
    <p:sldId id="346" r:id="rId40"/>
    <p:sldId id="347" r:id="rId41"/>
    <p:sldId id="348" r:id="rId42"/>
    <p:sldId id="349" r:id="rId43"/>
    <p:sldId id="353" r:id="rId44"/>
    <p:sldId id="351" r:id="rId45"/>
    <p:sldId id="350" r:id="rId46"/>
    <p:sldId id="352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40" r:id="rId61"/>
    <p:sldId id="341" r:id="rId62"/>
    <p:sldId id="309" r:id="rId63"/>
    <p:sldId id="311" r:id="rId64"/>
    <p:sldId id="339" r:id="rId65"/>
    <p:sldId id="312" r:id="rId66"/>
    <p:sldId id="342" r:id="rId67"/>
    <p:sldId id="343" r:id="rId68"/>
    <p:sldId id="344" r:id="rId69"/>
    <p:sldId id="345" r:id="rId70"/>
    <p:sldId id="313" r:id="rId71"/>
    <p:sldId id="354" r:id="rId72"/>
    <p:sldId id="355" r:id="rId73"/>
    <p:sldId id="356" r:id="rId74"/>
    <p:sldId id="314" r:id="rId75"/>
    <p:sldId id="315" r:id="rId76"/>
    <p:sldId id="357" r:id="rId77"/>
    <p:sldId id="358" r:id="rId78"/>
    <p:sldId id="365" r:id="rId79"/>
    <p:sldId id="366" r:id="rId80"/>
    <p:sldId id="367" r:id="rId81"/>
    <p:sldId id="368" r:id="rId82"/>
    <p:sldId id="370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79" r:id="rId91"/>
    <p:sldId id="380" r:id="rId92"/>
    <p:sldId id="381" r:id="rId93"/>
    <p:sldId id="382" r:id="rId94"/>
    <p:sldId id="383" r:id="rId95"/>
    <p:sldId id="417" r:id="rId96"/>
    <p:sldId id="433" r:id="rId97"/>
    <p:sldId id="434" r:id="rId98"/>
    <p:sldId id="435" r:id="rId99"/>
    <p:sldId id="440" r:id="rId100"/>
    <p:sldId id="441" r:id="rId101"/>
    <p:sldId id="442" r:id="rId102"/>
    <p:sldId id="443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1" autoAdjust="0"/>
    <p:restoredTop sz="94664" autoAdjust="0"/>
  </p:normalViewPr>
  <p:slideViewPr>
    <p:cSldViewPr>
      <p:cViewPr varScale="1">
        <p:scale>
          <a:sx n="98" d="100"/>
          <a:sy n="98" d="100"/>
        </p:scale>
        <p:origin x="84" y="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CE269-F441-466E-A586-99ED4D7474B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BCC6-B12A-419F-9ACA-471486376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A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maximum shortening velocity (V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) as a function of body mass. All data are grouped together. There was a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0.0001,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0.34) relationship between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and body mass described by the equation: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10.8 · (mass)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−0.17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B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data for muscles used in terrestrial locomotion. There was a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0.0001,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0.61) relationship between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and body mass: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15.9 · (mass)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−0.25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C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data for muscles used in flight, with the data collected from birds in vivo fit with a separate regression equation (○). There was a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0.024;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= 0.60) scaling relationship between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and body mass for the bird flight muscles measured in vivo: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38.6 · (mass)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−0.13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 The relationship for the rest of the fliers (●) was also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0.0001,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0.62) but had an elevation more than four times less than for the birds: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8.3 · (mass)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−0.20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 The slopes of these two lines were not significantly different from one another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&gt; 0.63).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D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data for muscles used in flight and terrestrial locomotion pooled. Analysis of covariance indicated that the regression lines from these 2 groups were not significantly different from one another. There was a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0.0001,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0.65) relationship between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and body mass for these data: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10.2 · (mass)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−0.20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 There was no significant relationship between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and body mass in muscles used for swimming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E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) nor for nonlocomotory muscles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F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9487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o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as a function of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, mass, and taxonomic group.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A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P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o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from locomotory muscles showed a significant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0.032;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r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0.07) increase as a function of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P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o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= 122 · V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max</a:t>
            </a:r>
            <a:r>
              <a:rPr lang="en-GB" altLang="en-US" baseline="33000">
                <a:latin typeface="Arial" panose="020B0604020202020204" pitchFamily="34" charset="0"/>
                <a:ea typeface="msgothic" charset="0"/>
                <a:cs typeface="msgothic" charset="0"/>
              </a:rPr>
              <a:t>0.14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.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B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P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o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showed no relationship with body mass. 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C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: P</a:t>
            </a:r>
            <a:r>
              <a:rPr lang="en-GB" altLang="en-US" baseline="-33000">
                <a:latin typeface="Arial" panose="020B0604020202020204" pitchFamily="34" charset="0"/>
                <a:ea typeface="msgothic" charset="0"/>
                <a:cs typeface="msgothic" charset="0"/>
              </a:rPr>
              <a:t>o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was significantly (</a:t>
            </a:r>
            <a:r>
              <a:rPr lang="en-GB" altLang="en-US" i="1">
                <a:latin typeface="Arial" panose="020B0604020202020204" pitchFamily="34" charset="0"/>
                <a:ea typeface="msgothic" charset="0"/>
                <a:cs typeface="msgothic" charset="0"/>
              </a:rPr>
              <a:t>P</a:t>
            </a:r>
            <a:r>
              <a:rPr lang="en-GB" altLang="en-US">
                <a:latin typeface="Arial" panose="020B0604020202020204" pitchFamily="34" charset="0"/>
                <a:ea typeface="msgothic" charset="0"/>
                <a:cs typeface="msgothic" charset="0"/>
              </a:rPr>
              <a:t> &lt; 0.05) higher (*) in muscles from crustaceans, amphibians, and mollusks than in muscles from other taxonomic groups as indicated by a Kruskal-Wallis rank test (mean ± SE).</a:t>
            </a:r>
          </a:p>
        </p:txBody>
      </p:sp>
    </p:spTree>
    <p:extLst>
      <p:ext uri="{BB962C8B-B14F-4D97-AF65-F5344CB8AC3E}">
        <p14:creationId xmlns:p14="http://schemas.microsoft.com/office/powerpoint/2010/main" val="96359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24654D0-2121-4FDA-9036-A1781BFB470F}" type="slidenum">
              <a:rPr lang="en-US" altLang="en-US" sz="1200"/>
              <a:pPr eaLnBrk="1" hangingPunct="1"/>
              <a:t>80</a:t>
            </a:fld>
            <a:endParaRPr lang="en-US" alt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455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BB23F-FBFC-448D-9BB5-838EC7E875FB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3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24654D0-2121-4FDA-9036-A1781BFB470F}" type="slidenum">
              <a:rPr lang="en-US" altLang="en-US" sz="1200"/>
              <a:pPr eaLnBrk="1" hangingPunct="1"/>
              <a:t>98</a:t>
            </a:fld>
            <a:endParaRPr lang="en-US" alt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031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4F8EB-9085-4B7D-987E-CF7FD461F4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F90CE-A988-415D-B1E9-9C2257E24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E0DB9-DB15-4E2B-91ED-B4E3D4A1C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02A61-FCC4-444C-9EE2-24746A36C9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0F85C-5270-48B0-A98F-C13469608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22CB9-E7C4-47AC-93FF-BA7EC1E64C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65873-69B1-4695-96E3-E2F3B4DD24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6ABA-D346-4C7C-9C28-8C5FADDC0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A55F3-366D-434F-BD12-FACB4F5BCD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31DE9-2D4B-4132-B293-7D5949D223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63F06-2F6C-4F64-B65C-34E282C32F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202BB-902E-4605-B306-5CBF7DF25E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B947D6-6EE4-4532-B953-F3B9DD95FD2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12.jpeg"/><Relationship Id="rId7" Type="http://schemas.openxmlformats.org/officeDocument/2006/relationships/image" Target="../media/image11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Ono%20S%5bAuthor%5d&amp;cauthor=true&amp;cauthor_uid=16453162" TargetMode="External"/><Relationship Id="rId2" Type="http://schemas.openxmlformats.org/officeDocument/2006/relationships/hyperlink" Target="https://www.ncbi.nlm.nih.gov/pubmed/16453162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?term=Ono%20K%5bAuthor%5d&amp;cauthor=true&amp;cauthor_uid=16453162" TargetMode="External"/><Relationship Id="rId4" Type="http://schemas.openxmlformats.org/officeDocument/2006/relationships/hyperlink" Target="https://www.ncbi.nlm.nih.gov/pubmed/?term=Mohri%20K%5bAuthor%5d&amp;cauthor=true&amp;cauthor_uid=16453162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3/n3/full/nrg751.html" TargetMode="External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924800" cy="572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2400"/>
            <a:ext cx="652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HHS 402G - Muscle Biology, </a:t>
            </a:r>
            <a:r>
              <a:rPr lang="en-US" b="1" dirty="0" smtClean="0"/>
              <a:t>10/11/2017, Cooper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D760-E0AB-45E4-BC98-7F35D49C7AF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Modes of Animal Locomotion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Locomotion in large animals involves:</a:t>
            </a:r>
          </a:p>
          <a:p>
            <a:pPr>
              <a:buFontTx/>
              <a:buNone/>
            </a:pPr>
            <a:r>
              <a:rPr lang="en-US" altLang="en-US" dirty="0"/>
              <a:t>	-</a:t>
            </a:r>
            <a:r>
              <a:rPr lang="en-US" altLang="en-US" b="1" dirty="0">
                <a:solidFill>
                  <a:srgbClr val="FF0000"/>
                </a:solidFill>
              </a:rPr>
              <a:t>Appendicular locomotion</a:t>
            </a:r>
          </a:p>
          <a:p>
            <a:pPr>
              <a:buFontTx/>
              <a:buNone/>
            </a:pPr>
            <a:r>
              <a:rPr lang="en-US" altLang="en-US" dirty="0"/>
              <a:t>		-Produced by appendages that oscillate </a:t>
            </a:r>
          </a:p>
          <a:p>
            <a:pPr>
              <a:buFontTx/>
              <a:buNone/>
            </a:pPr>
            <a:r>
              <a:rPr lang="en-US" altLang="en-US" dirty="0"/>
              <a:t>	-</a:t>
            </a:r>
            <a:r>
              <a:rPr lang="en-US" altLang="en-US" b="1" dirty="0">
                <a:solidFill>
                  <a:srgbClr val="FF0000"/>
                </a:solidFill>
              </a:rPr>
              <a:t>Axial locomotion</a:t>
            </a:r>
          </a:p>
          <a:p>
            <a:pPr>
              <a:buFontTx/>
              <a:buNone/>
            </a:pPr>
            <a:r>
              <a:rPr lang="en-US" altLang="en-US" dirty="0"/>
              <a:t>		-Produced by bodies that undulate, </a:t>
            </a:r>
            <a:r>
              <a:rPr lang="en-US" altLang="en-US" dirty="0" smtClean="0"/>
              <a:t>pulse </a:t>
            </a:r>
            <a:r>
              <a:rPr lang="en-US" altLang="en-US" dirty="0"/>
              <a:t>or undergo peristaltic waves</a:t>
            </a:r>
          </a:p>
          <a:p>
            <a:pPr>
              <a:buFontTx/>
              <a:buNone/>
            </a:pPr>
            <a:r>
              <a:rPr lang="en-US" altLang="en-US" dirty="0"/>
              <a:t>The physical constraints to movement – gravity and frictional drag – occur in every environment, differing only in degree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5720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Minis at fly NMJ</a:t>
            </a:r>
            <a:endParaRPr lang="en-US" dirty="0"/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095" y="2114550"/>
            <a:ext cx="7239905" cy="251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28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7188"/>
            <a:ext cx="7886700" cy="36427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Specific Aims:</a:t>
            </a:r>
          </a:p>
          <a:p>
            <a:pPr marL="385763" indent="-385763">
              <a:buAutoNum type="arabicPeriod"/>
            </a:pPr>
            <a:r>
              <a:rPr lang="en-US" dirty="0" smtClean="0"/>
              <a:t>To determine if selective muscle activity can influence motor nerve terminal physiology and synaptic structure.</a:t>
            </a:r>
          </a:p>
          <a:p>
            <a:pPr marL="385763" indent="-385763">
              <a:buAutoNum type="arabicPeriod"/>
            </a:pPr>
            <a:endParaRPr lang="en-US" dirty="0" smtClean="0"/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US" dirty="0" smtClean="0"/>
              <a:t>To determine if selective </a:t>
            </a:r>
            <a:r>
              <a:rPr lang="en-US" dirty="0"/>
              <a:t>muscle activity can </a:t>
            </a:r>
            <a:r>
              <a:rPr lang="en-US" dirty="0" smtClean="0"/>
              <a:t>influence muscle growth in the presence or absence of muscle load in the </a:t>
            </a:r>
            <a:r>
              <a:rPr lang="en-US" i="1" dirty="0" smtClean="0"/>
              <a:t>Drosophila</a:t>
            </a:r>
            <a:r>
              <a:rPr lang="en-US" dirty="0" smtClean="0"/>
              <a:t> model.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US" dirty="0"/>
              <a:t>To determine if selective muscle activity can influence muscle growth in the presence </a:t>
            </a:r>
            <a:r>
              <a:rPr lang="en-US" dirty="0" smtClean="0"/>
              <a:t>or </a:t>
            </a:r>
            <a:r>
              <a:rPr lang="en-US" dirty="0"/>
              <a:t>absence of </a:t>
            </a:r>
            <a:r>
              <a:rPr lang="en-US" dirty="0" smtClean="0"/>
              <a:t>motor nerve activity.</a:t>
            </a:r>
            <a:endParaRPr lang="en-US" dirty="0"/>
          </a:p>
          <a:p>
            <a:pPr marL="385763" indent="-385763">
              <a:buAutoNum type="arabicPeriod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102</a:t>
            </a:fld>
            <a:endParaRPr lang="en-US"/>
          </a:p>
        </p:txBody>
      </p:sp>
      <p:pic>
        <p:nvPicPr>
          <p:cNvPr id="7170" name="Picture 2" descr="Image result for Drosophila larva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7" y="947685"/>
            <a:ext cx="2314575" cy="117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9330" y="2126405"/>
            <a:ext cx="4572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http://www.mun.ca/biology/desmid/brian/BIOL3530/DB_02/DBNDros.html</a:t>
            </a:r>
          </a:p>
        </p:txBody>
      </p:sp>
      <p:pic>
        <p:nvPicPr>
          <p:cNvPr id="7172" name="Picture 4" descr="Image result for Drosophila larva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47993" y="919682"/>
            <a:ext cx="3736181" cy="15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53948" y="23811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https://commons.wikimedia.org/wiki/File:Drosophila_2nd_instar_larva.jpg</a:t>
            </a:r>
          </a:p>
        </p:txBody>
      </p:sp>
      <p:pic>
        <p:nvPicPr>
          <p:cNvPr id="11" name="Picture 4" descr="Image result for Drosophila larva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0614" y="3517794"/>
            <a:ext cx="3412705" cy="10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7537" y="4477103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Freely contract with muscle or nerve stimulation</a:t>
            </a:r>
            <a:endParaRPr lang="en-US" sz="1800" dirty="0"/>
          </a:p>
        </p:txBody>
      </p:sp>
      <p:pic>
        <p:nvPicPr>
          <p:cNvPr id="13" name="Picture 4" descr="Image result for Drosophila larva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6407" y="4696513"/>
            <a:ext cx="2210765" cy="108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64731" y="4477103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Isometric with muscle or nerve stimulation</a:t>
            </a:r>
            <a:endParaRPr lang="en-US" sz="1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33595" y="3465767"/>
            <a:ext cx="3412705" cy="1091385"/>
            <a:chOff x="6444793" y="3478022"/>
            <a:chExt cx="4550273" cy="1455180"/>
          </a:xfrm>
        </p:grpSpPr>
        <p:pic>
          <p:nvPicPr>
            <p:cNvPr id="14" name="Picture 4" descr="Image result for Drosophila larvae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444793" y="3510053"/>
              <a:ext cx="4550273" cy="137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808181" y="3510053"/>
              <a:ext cx="45719" cy="42584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49625" y="3478022"/>
              <a:ext cx="46382" cy="37040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31040" y="4529562"/>
              <a:ext cx="45719" cy="35495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56251" y="4578245"/>
              <a:ext cx="45719" cy="35495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33595" y="4732943"/>
            <a:ext cx="3412705" cy="1091385"/>
            <a:chOff x="6444793" y="3478022"/>
            <a:chExt cx="4550273" cy="1455180"/>
          </a:xfrm>
        </p:grpSpPr>
        <p:pic>
          <p:nvPicPr>
            <p:cNvPr id="23" name="Picture 4" descr="Image result for Drosophila larvae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444793" y="3510053"/>
              <a:ext cx="4550273" cy="137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808181" y="3510053"/>
              <a:ext cx="45719" cy="42584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9625" y="3478022"/>
              <a:ext cx="46382" cy="37040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31040" y="4529562"/>
              <a:ext cx="45719" cy="35495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756251" y="4578245"/>
              <a:ext cx="45719" cy="35495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856218" y="380634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Relaxed</a:t>
            </a:r>
            <a:endParaRPr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3818542" y="504163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Stimulation</a:t>
            </a:r>
            <a:endParaRPr lang="en-US" sz="18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13957" r="21412" b="44213"/>
          <a:stretch/>
        </p:blipFill>
        <p:spPr>
          <a:xfrm rot="5400000">
            <a:off x="3733906" y="1019829"/>
            <a:ext cx="2183606" cy="20328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79" t="76" r="11891" b="13596"/>
          <a:stretch/>
        </p:blipFill>
        <p:spPr>
          <a:xfrm rot="5400000">
            <a:off x="2225524" y="531488"/>
            <a:ext cx="1089602" cy="18659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06" t="4273" r="34329" b="34699"/>
          <a:stretch/>
        </p:blipFill>
        <p:spPr>
          <a:xfrm rot="5400000">
            <a:off x="2272720" y="1581738"/>
            <a:ext cx="997202" cy="1867982"/>
          </a:xfrm>
          <a:prstGeom prst="rect">
            <a:avLst/>
          </a:prstGeom>
        </p:spPr>
      </p:pic>
      <p:pic>
        <p:nvPicPr>
          <p:cNvPr id="33" name="Picture 2" descr="Image result for ligh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04" y="4846955"/>
            <a:ext cx="790214" cy="7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xplosion 1 20"/>
          <p:cNvSpPr/>
          <p:nvPr/>
        </p:nvSpPr>
        <p:spPr>
          <a:xfrm>
            <a:off x="6380922" y="5076349"/>
            <a:ext cx="518625" cy="43515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Explosion 1 34"/>
          <p:cNvSpPr/>
          <p:nvPr/>
        </p:nvSpPr>
        <p:spPr>
          <a:xfrm>
            <a:off x="1737653" y="5072611"/>
            <a:ext cx="518625" cy="43515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/>
          <p:cNvSpPr txBox="1"/>
          <p:nvPr/>
        </p:nvSpPr>
        <p:spPr>
          <a:xfrm>
            <a:off x="7229246" y="323865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C85A"/>
                </a:solidFill>
              </a:rPr>
              <a:t>Glue strips</a:t>
            </a:r>
            <a:endParaRPr lang="en-US" sz="1800" b="1" dirty="0">
              <a:solidFill>
                <a:srgbClr val="00C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29" grpId="0"/>
      <p:bldP spid="21" grpId="0" animBg="1"/>
      <p:bldP spid="35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950D8-40CD-4D6E-BF55-4C94A80DFFC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in Water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Water’s buoyancy reduces effect of gravity</a:t>
            </a:r>
          </a:p>
          <a:p>
            <a:pPr>
              <a:buFontTx/>
              <a:buNone/>
            </a:pPr>
            <a:r>
              <a:rPr lang="en-US" altLang="en-US"/>
              <a:t>Some marine invertebrates move about using hydraulic propulsion</a:t>
            </a:r>
          </a:p>
          <a:p>
            <a:pPr>
              <a:buFontTx/>
              <a:buNone/>
            </a:pPr>
            <a:r>
              <a:rPr lang="en-US" altLang="en-US"/>
              <a:t>All aquatic invertebrates swim</a:t>
            </a:r>
          </a:p>
          <a:p>
            <a:pPr>
              <a:buFontTx/>
              <a:buNone/>
            </a:pPr>
            <a:r>
              <a:rPr lang="en-US" altLang="en-US"/>
              <a:t>	-Swimming involves using the body or its appendages to push against the water</a:t>
            </a:r>
          </a:p>
          <a:p>
            <a:pPr>
              <a:buFontTx/>
              <a:buNone/>
            </a:pPr>
            <a:r>
              <a:rPr lang="en-US" altLang="en-US"/>
              <a:t>		-An eel uses its whole body</a:t>
            </a:r>
          </a:p>
          <a:p>
            <a:pPr>
              <a:buFontTx/>
              <a:buNone/>
            </a:pPr>
            <a:r>
              <a:rPr lang="en-US" altLang="en-US"/>
              <a:t>		-A trout uses only its posterior half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6133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C015-F268-42DE-9EA5-4901DB953B80}" type="slidenum">
              <a:rPr lang="en-US" altLang="en-US"/>
              <a:pPr/>
              <a:t>12</a:t>
            </a:fld>
            <a:endParaRPr lang="en-US" altLang="en-US"/>
          </a:p>
        </p:txBody>
      </p:sp>
      <p:grpSp>
        <p:nvGrpSpPr>
          <p:cNvPr id="232491" name="Group 43"/>
          <p:cNvGrpSpPr>
            <a:grpSpLocks/>
          </p:cNvGrpSpPr>
          <p:nvPr/>
        </p:nvGrpSpPr>
        <p:grpSpPr bwMode="auto">
          <a:xfrm>
            <a:off x="609600" y="0"/>
            <a:ext cx="7696200" cy="6845300"/>
            <a:chOff x="336" y="0"/>
            <a:chExt cx="4848" cy="4312"/>
          </a:xfrm>
        </p:grpSpPr>
        <p:pic>
          <p:nvPicPr>
            <p:cNvPr id="232479" name="Picture 31" descr="47_2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4"/>
            <a:stretch>
              <a:fillRect/>
            </a:stretch>
          </p:blipFill>
          <p:spPr bwMode="auto">
            <a:xfrm>
              <a:off x="336" y="200"/>
              <a:ext cx="4848" cy="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480" name="Rectangle 32"/>
            <p:cNvSpPr>
              <a:spLocks noChangeArrowheads="1"/>
            </p:cNvSpPr>
            <p:nvPr/>
          </p:nvSpPr>
          <p:spPr bwMode="auto">
            <a:xfrm>
              <a:off x="2496" y="1032"/>
              <a:ext cx="8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reactive force</a:t>
              </a:r>
              <a:endParaRPr lang="en-US" altLang="en-US" sz="1600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1" name="Rectangle 33"/>
            <p:cNvSpPr>
              <a:spLocks noChangeArrowheads="1"/>
            </p:cNvSpPr>
            <p:nvPr/>
          </p:nvSpPr>
          <p:spPr bwMode="auto">
            <a:xfrm>
              <a:off x="2496" y="1355"/>
              <a:ext cx="30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push</a:t>
              </a:r>
              <a:endParaRPr lang="en-US" altLang="en-US" sz="1600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2" name="Rectangle 34"/>
            <p:cNvSpPr>
              <a:spLocks noChangeArrowheads="1"/>
            </p:cNvSpPr>
            <p:nvPr/>
          </p:nvSpPr>
          <p:spPr bwMode="auto">
            <a:xfrm>
              <a:off x="2496" y="1194"/>
              <a:ext cx="7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lateral force</a:t>
              </a:r>
              <a:endParaRPr lang="en-US" altLang="en-US" sz="1600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3" name="Rectangle 35"/>
            <p:cNvSpPr>
              <a:spLocks noChangeArrowheads="1"/>
            </p:cNvSpPr>
            <p:nvPr/>
          </p:nvSpPr>
          <p:spPr bwMode="auto">
            <a:xfrm>
              <a:off x="2496" y="871"/>
              <a:ext cx="36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thrust</a:t>
              </a:r>
              <a:endParaRPr lang="en-US" altLang="en-US" sz="1600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4" name="Rectangle 36"/>
            <p:cNvSpPr>
              <a:spLocks noChangeArrowheads="1"/>
            </p:cNvSpPr>
            <p:nvPr/>
          </p:nvSpPr>
          <p:spPr bwMode="auto">
            <a:xfrm>
              <a:off x="3792" y="377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Trout</a:t>
              </a:r>
              <a:endParaRPr lang="en-US" altLang="en-US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5" name="Rectangle 37"/>
            <p:cNvSpPr>
              <a:spLocks noChangeArrowheads="1"/>
            </p:cNvSpPr>
            <p:nvPr/>
          </p:nvSpPr>
          <p:spPr bwMode="auto">
            <a:xfrm>
              <a:off x="427" y="4148"/>
              <a:ext cx="1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 i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a.</a:t>
              </a:r>
              <a:endParaRPr lang="en-US" altLang="en-US" sz="1600" b="1" i="1">
                <a:ea typeface="ＭＳ Ｐゴシック" panose="020B0600070205080204" pitchFamily="34" charset="-128"/>
              </a:endParaRPr>
            </a:p>
          </p:txBody>
        </p:sp>
        <p:sp>
          <p:nvSpPr>
            <p:cNvPr id="232486" name="Rectangle 38"/>
            <p:cNvSpPr>
              <a:spLocks noChangeArrowheads="1"/>
            </p:cNvSpPr>
            <p:nvPr/>
          </p:nvSpPr>
          <p:spPr bwMode="auto">
            <a:xfrm>
              <a:off x="2876" y="4153"/>
              <a:ext cx="1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 i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b.</a:t>
              </a:r>
              <a:endParaRPr lang="en-US" altLang="en-US" sz="1600" b="1" i="1">
                <a:ea typeface="ＭＳ Ｐゴシック" panose="020B0600070205080204" pitchFamily="34" charset="-128"/>
              </a:endParaRPr>
            </a:p>
          </p:txBody>
        </p:sp>
        <p:sp>
          <p:nvSpPr>
            <p:cNvPr id="232487" name="Rectangle 39"/>
            <p:cNvSpPr>
              <a:spLocks noChangeArrowheads="1"/>
            </p:cNvSpPr>
            <p:nvPr/>
          </p:nvSpPr>
          <p:spPr bwMode="auto">
            <a:xfrm>
              <a:off x="1127" y="2728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90</a:t>
              </a:r>
              <a:r>
                <a:rPr lang="en-US" altLang="en-US" sz="1600" b="1" baseline="30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  <a:endParaRPr lang="en-US" altLang="en-US" sz="1600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88" name="Rectangle 40"/>
            <p:cNvSpPr>
              <a:spLocks noChangeArrowheads="1"/>
            </p:cNvSpPr>
            <p:nvPr/>
          </p:nvSpPr>
          <p:spPr bwMode="auto">
            <a:xfrm>
              <a:off x="4202" y="3421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90</a:t>
              </a:r>
              <a:r>
                <a:rPr lang="en-US" altLang="en-US" sz="1600" b="1" baseline="30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</a:p>
          </p:txBody>
        </p:sp>
        <p:sp>
          <p:nvSpPr>
            <p:cNvPr id="232489" name="Rectangle 41"/>
            <p:cNvSpPr>
              <a:spLocks noChangeArrowheads="1"/>
            </p:cNvSpPr>
            <p:nvPr/>
          </p:nvSpPr>
          <p:spPr bwMode="auto">
            <a:xfrm>
              <a:off x="1416" y="367"/>
              <a:ext cx="2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Eel</a:t>
              </a:r>
              <a:endParaRPr lang="en-US" altLang="en-US" b="1">
                <a:ea typeface="ＭＳ Ｐゴシック" panose="020B0600070205080204" pitchFamily="34" charset="-128"/>
              </a:endParaRPr>
            </a:p>
          </p:txBody>
        </p:sp>
        <p:sp>
          <p:nvSpPr>
            <p:cNvPr id="232490" name="Text Box 42"/>
            <p:cNvSpPr txBox="1">
              <a:spLocks noChangeArrowheads="1"/>
            </p:cNvSpPr>
            <p:nvPr/>
          </p:nvSpPr>
          <p:spPr bwMode="auto">
            <a:xfrm>
              <a:off x="1424" y="0"/>
              <a:ext cx="264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00" tIns="63500" rIns="63500" bIns="63500">
              <a:spAutoFit/>
            </a:bodyPr>
            <a:lstStyle/>
            <a:p>
              <a:pPr eaLnBrk="0" hangingPunct="0"/>
              <a:r>
                <a:rPr lang="en-US" altLang="en-US" sz="700" b="1">
                  <a:ea typeface="ＭＳ Ｐゴシック" panose="020B0600070205080204" pitchFamily="34" charset="-128"/>
                </a:rPr>
                <a:t>Copyright © The McGraw-Hill Companies, Inc. Permission required for reproduction or display.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200" y="194286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22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41C6-488F-48F8-AB1E-AB03B18D4BC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in Water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Many terrestrial tetrapod vertebrates are able to swim, usually through limb movement </a:t>
            </a:r>
          </a:p>
          <a:p>
            <a:pPr>
              <a:buFontTx/>
              <a:buNone/>
            </a:pPr>
            <a:r>
              <a:rPr lang="en-US" altLang="en-US"/>
              <a:t>	-Most birds that swim propel themselves by pushing against water with their hind legs</a:t>
            </a:r>
          </a:p>
          <a:p>
            <a:pPr>
              <a:buFontTx/>
              <a:buNone/>
            </a:pPr>
            <a:r>
              <a:rPr lang="en-US" altLang="en-US"/>
              <a:t>		-These typically have webbed feet</a:t>
            </a:r>
          </a:p>
          <a:p>
            <a:pPr>
              <a:buFontTx/>
              <a:buNone/>
            </a:pPr>
            <a:r>
              <a:rPr lang="en-US" altLang="en-US"/>
              <a:t>	-Animals that swim with their forelegs usually have these modified as flippers and pull themselves through the water</a:t>
            </a:r>
          </a:p>
          <a:p>
            <a:pPr>
              <a:buFontTx/>
              <a:buNone/>
            </a:pPr>
            <a:r>
              <a:rPr lang="en-US" altLang="en-US"/>
              <a:t>		-Sea turtles and penguins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7534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E180-E934-4AF1-BE9F-0C84A6D5883D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Terrestrial locomotion deals mainly with gravity </a:t>
            </a:r>
          </a:p>
          <a:p>
            <a:pPr>
              <a:buFontTx/>
              <a:buNone/>
            </a:pPr>
            <a:r>
              <a:rPr lang="en-US" altLang="en-US"/>
              <a:t>Mollusks glide along a path of mucus</a:t>
            </a:r>
          </a:p>
          <a:p>
            <a:pPr>
              <a:buFontTx/>
              <a:buNone/>
            </a:pPr>
            <a:r>
              <a:rPr lang="en-US" altLang="en-US"/>
              <a:t>Vertebrates and arthropods have a raised body, and move forward by pushing against the ground with jointed appendages – legs</a:t>
            </a:r>
          </a:p>
          <a:p>
            <a:pPr>
              <a:buFontTx/>
              <a:buNone/>
            </a:pPr>
            <a:r>
              <a:rPr lang="en-US" altLang="en-US"/>
              <a:t>	-Vertebrates are tetrapods; all arthropods have at least six limbs</a:t>
            </a:r>
          </a:p>
          <a:p>
            <a:pPr>
              <a:buFontTx/>
              <a:buNone/>
            </a:pPr>
            <a:r>
              <a:rPr lang="en-US" altLang="en-US"/>
              <a:t>		-Having extra legs increases stability, but 	reduces the maximum speed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805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393D-52FE-4C05-876A-60EDF87DD0D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The basic walking pattern of quadrupeds generates a diagonal pattern of foot falls</a:t>
            </a:r>
          </a:p>
          <a:p>
            <a:pPr>
              <a:buFontTx/>
              <a:buNone/>
            </a:pPr>
            <a:r>
              <a:rPr lang="en-US" altLang="en-US"/>
              <a:t>	-Left hind leg, right foreleg, right hind leg, left foreleg</a:t>
            </a:r>
          </a:p>
          <a:p>
            <a:pPr>
              <a:buFontTx/>
              <a:buNone/>
            </a:pPr>
            <a:r>
              <a:rPr lang="en-US" altLang="en-US"/>
              <a:t>		-Allows running by a series of leaps</a:t>
            </a:r>
          </a:p>
          <a:p>
            <a:pPr>
              <a:buFontTx/>
              <a:buNone/>
            </a:pPr>
            <a:r>
              <a:rPr lang="en-US" altLang="en-US"/>
              <a:t>Some vertebrates are also effective leapers</a:t>
            </a:r>
          </a:p>
          <a:p>
            <a:pPr>
              <a:buFontTx/>
              <a:buNone/>
            </a:pPr>
            <a:r>
              <a:rPr lang="en-US" altLang="en-US"/>
              <a:t>	-Kangaroos, rabbits and frogs have powerful leg muscles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567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82827"/>
            <a:ext cx="406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147935"/>
            <a:ext cx="27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Red-necked wallaby</a:t>
            </a:r>
          </a:p>
        </p:txBody>
      </p:sp>
    </p:spTree>
    <p:extLst>
      <p:ext uri="{BB962C8B-B14F-4D97-AF65-F5344CB8AC3E}">
        <p14:creationId xmlns:p14="http://schemas.microsoft.com/office/powerpoint/2010/main" val="33342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70D-096C-42C7-8F17-80A3EC92E2B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pic>
        <p:nvPicPr>
          <p:cNvPr id="285701" name="Picture 5" descr="ANIMA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95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6F17-8B35-47FD-B75C-2B8726C1831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in Air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Flight has evolved among animals four times</a:t>
            </a:r>
          </a:p>
          <a:p>
            <a:pPr>
              <a:buFontTx/>
              <a:buNone/>
            </a:pPr>
            <a:r>
              <a:rPr lang="en-US" altLang="en-US"/>
              <a:t>	-Insects, pterosaurs (extinct flying reptiles), birds, and bats</a:t>
            </a:r>
          </a:p>
          <a:p>
            <a:pPr>
              <a:buFontTx/>
              <a:buNone/>
            </a:pPr>
            <a:r>
              <a:rPr lang="en-US" altLang="en-US"/>
              <a:t>		-Propulsion is achieved by pushing down 	against the air with wings</a:t>
            </a:r>
          </a:p>
          <a:p>
            <a:pPr>
              <a:buFontTx/>
              <a:buNone/>
            </a:pPr>
            <a:r>
              <a:rPr lang="en-US" altLang="en-US"/>
              <a:t>In birds and most insects, wing raising and lowering is achieved by alternate contraction of extensor muscles (elevators) and flexor muscles (depressors)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057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4C0E-0AD8-4FA8-B799-B711DAFE9A71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242698" name="Picture 10" descr="WINGS_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/>
          <a:stretch>
            <a:fillRect/>
          </a:stretch>
        </p:blipFill>
        <p:spPr bwMode="auto">
          <a:xfrm>
            <a:off x="1447800" y="2641600"/>
            <a:ext cx="60960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F3FFF"/>
                </a:solidFill>
              </a:rPr>
              <a:t>Locomotion in Air</a:t>
            </a:r>
          </a:p>
        </p:txBody>
      </p:sp>
      <p:sp>
        <p:nvSpPr>
          <p:cNvPr id="242700" name="Rectangle 12"/>
          <p:cNvSpPr>
            <a:spLocks noChangeArrowheads="1"/>
          </p:cNvSpPr>
          <p:nvPr/>
        </p:nvSpPr>
        <p:spPr bwMode="auto">
          <a:xfrm>
            <a:off x="457200" y="1600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These different vertebrates all have lightened bones and forelimbs transformed into wings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53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2990-98C6-4BF8-B8B6-F486952A0024}" type="slidenum">
              <a:rPr lang="en-US"/>
              <a:pPr/>
              <a:t>2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3FFF"/>
                </a:solidFill>
              </a:rPr>
              <a:t>Types of Skeletal Systems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Changes in movement occur because muscles pull against a support structure, called the skeletal system</a:t>
            </a:r>
          </a:p>
          <a:p>
            <a:pPr>
              <a:buFontTx/>
              <a:buNone/>
            </a:pPr>
            <a:r>
              <a:rPr lang="en-US"/>
              <a:t>	-Zoologists recognize three types: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Hydrostatic skeletons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Exoskeletons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Endoskeletons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04800"/>
            <a:ext cx="4198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4210F"/>
                </a:solidFill>
              </a:rPr>
              <a:t>ASYNCHRONOUS MUSCLE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0092" y="1371600"/>
            <a:ext cx="792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Asynchronous muscle, the basalar flight muscle of the beetle </a:t>
            </a:r>
            <a:r>
              <a:rPr lang="en-US" b="1" i="1" smtClean="0"/>
              <a:t>Cotinus mutabilis</a:t>
            </a:r>
            <a:endParaRPr lang="en-US" b="1" smtClean="0"/>
          </a:p>
          <a:p>
            <a:endParaRPr lang="en-US" b="1" smtClean="0"/>
          </a:p>
          <a:p>
            <a:r>
              <a:rPr lang="en-US" b="1" smtClean="0"/>
              <a:t>Synchronous wing muscles from the locust, </a:t>
            </a:r>
            <a:r>
              <a:rPr lang="en-US" b="1" i="1" smtClean="0"/>
              <a:t>Schistocerca americana</a:t>
            </a:r>
            <a:r>
              <a:rPr lang="en-US" b="1" smtClean="0"/>
              <a:t>. </a:t>
            </a:r>
          </a:p>
          <a:p>
            <a:endParaRPr lang="en-US" b="1" smtClean="0"/>
          </a:p>
          <a:p>
            <a:r>
              <a:rPr lang="en-US" b="1" smtClean="0"/>
              <a:t>Because of delayed stretch activation and shortening deactivation, a tetanically stimulated beetle muscle can do work when subjected to repetitive lengthening and shortening. The synchronous locust muscle, subjected to similar stimulation and length change, absorbs rather than produces work.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492" y="6019800"/>
            <a:ext cx="8644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ROBERT K. </a:t>
            </a:r>
            <a:r>
              <a:rPr lang="en-US" sz="1200" dirty="0" smtClean="0"/>
              <a:t>JOSEPHSON, </a:t>
            </a:r>
            <a:r>
              <a:rPr lang="en-US" sz="1200" dirty="0"/>
              <a:t>JEAN G. </a:t>
            </a:r>
            <a:r>
              <a:rPr lang="en-US" sz="1200" dirty="0" smtClean="0"/>
              <a:t>MALAMUD </a:t>
            </a:r>
            <a:r>
              <a:rPr lang="en-US" sz="1200" dirty="0"/>
              <a:t>AND DARRELL R. </a:t>
            </a:r>
            <a:r>
              <a:rPr lang="en-US" sz="1200" dirty="0" smtClean="0"/>
              <a:t>STOKES</a:t>
            </a:r>
          </a:p>
          <a:p>
            <a:r>
              <a:rPr lang="en-US" sz="1200" dirty="0"/>
              <a:t>The Journal of Experimental Biology 203, 2713–2722 (2000)</a:t>
            </a:r>
          </a:p>
        </p:txBody>
      </p:sp>
    </p:spTree>
    <p:extLst>
      <p:ext uri="{BB962C8B-B14F-4D97-AF65-F5344CB8AC3E}">
        <p14:creationId xmlns:p14="http://schemas.microsoft.com/office/powerpoint/2010/main" val="28630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Approximately three-quarters of </a:t>
            </a:r>
            <a:r>
              <a:rPr lang="en-US" dirty="0" smtClean="0"/>
              <a:t>the known </a:t>
            </a:r>
            <a:r>
              <a:rPr lang="en-US" dirty="0"/>
              <a:t>insect species have asynchronous flight </a:t>
            </a:r>
            <a:r>
              <a:rPr lang="en-US" dirty="0" smtClean="0"/>
              <a:t>muscles (Dudley</a:t>
            </a:r>
            <a:r>
              <a:rPr lang="en-US" dirty="0"/>
              <a:t>, 1991).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46044"/>
            <a:ext cx="8763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Asynchronous muscles are high-frequency muscles. </a:t>
            </a:r>
            <a:r>
              <a:rPr lang="en-US" sz="1600" dirty="0" smtClean="0"/>
              <a:t>The wing-stroke </a:t>
            </a:r>
            <a:r>
              <a:rPr lang="en-US" sz="1600" dirty="0"/>
              <a:t>frequency during flight of insects </a:t>
            </a:r>
            <a:r>
              <a:rPr lang="en-US" sz="1600" dirty="0" smtClean="0"/>
              <a:t>using asynchronous </a:t>
            </a:r>
            <a:r>
              <a:rPr lang="en-US" sz="1600" dirty="0"/>
              <a:t>muscle ranges from approximately </a:t>
            </a:r>
            <a:r>
              <a:rPr lang="en-US" sz="1600" dirty="0">
                <a:solidFill>
                  <a:srgbClr val="FF0000"/>
                </a:solidFill>
              </a:rPr>
              <a:t>20 Hz </a:t>
            </a:r>
            <a:r>
              <a:rPr lang="en-US" sz="1600" dirty="0" smtClean="0"/>
              <a:t>in large </a:t>
            </a:r>
            <a:r>
              <a:rPr lang="en-US" sz="1600" dirty="0" err="1"/>
              <a:t>belostomatid</a:t>
            </a:r>
            <a:r>
              <a:rPr lang="en-US" sz="1600" dirty="0"/>
              <a:t> bugs (Barber and Pringle, 1966) </a:t>
            </a:r>
            <a:r>
              <a:rPr lang="en-US" sz="1600" dirty="0" smtClean="0"/>
              <a:t>to </a:t>
            </a:r>
            <a:r>
              <a:rPr lang="en-US" sz="1600" dirty="0" smtClean="0">
                <a:solidFill>
                  <a:srgbClr val="FF0000"/>
                </a:solidFill>
              </a:rPr>
              <a:t>500–1000 </a:t>
            </a:r>
            <a:r>
              <a:rPr lang="en-US" sz="1600" dirty="0">
                <a:solidFill>
                  <a:srgbClr val="FF0000"/>
                </a:solidFill>
              </a:rPr>
              <a:t>Hz</a:t>
            </a:r>
            <a:r>
              <a:rPr lang="en-US" sz="1600" dirty="0"/>
              <a:t> in small midges (</a:t>
            </a:r>
            <a:r>
              <a:rPr lang="en-US" sz="1600" dirty="0" err="1"/>
              <a:t>Sotavalta</a:t>
            </a:r>
            <a:r>
              <a:rPr lang="en-US" sz="1600" dirty="0"/>
              <a:t>, 1947, 1953).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But high-frequency </a:t>
            </a:r>
            <a:r>
              <a:rPr lang="en-US" sz="1600" dirty="0"/>
              <a:t>muscles need not be asynchronous</a:t>
            </a:r>
            <a:r>
              <a:rPr lang="en-US" sz="1600" dirty="0" smtClean="0"/>
              <a:t>. Among </a:t>
            </a:r>
            <a:r>
              <a:rPr lang="en-US" sz="1600" b="1" u="sng" dirty="0"/>
              <a:t>high-frequency, synchronous muscles </a:t>
            </a:r>
            <a:r>
              <a:rPr lang="en-US" sz="1600" dirty="0"/>
              <a:t>are the </a:t>
            </a:r>
            <a:r>
              <a:rPr lang="en-US" sz="1600" dirty="0" smtClean="0"/>
              <a:t>shaker muscle </a:t>
            </a:r>
            <a:r>
              <a:rPr lang="en-US" sz="1600" dirty="0"/>
              <a:t>of the rattlesnake rattle (up to </a:t>
            </a:r>
            <a:r>
              <a:rPr lang="en-US" sz="1600" dirty="0">
                <a:solidFill>
                  <a:srgbClr val="FF0000"/>
                </a:solidFill>
              </a:rPr>
              <a:t>90 Hz</a:t>
            </a:r>
            <a:r>
              <a:rPr lang="en-US" sz="1600" dirty="0"/>
              <a:t>; Schaeffer et al</a:t>
            </a:r>
            <a:r>
              <a:rPr lang="en-US" sz="1600" dirty="0" smtClean="0"/>
              <a:t>., 1996</a:t>
            </a:r>
            <a:r>
              <a:rPr lang="en-US" sz="1600" dirty="0"/>
              <a:t>; Rome and </a:t>
            </a:r>
            <a:r>
              <a:rPr lang="en-US" sz="1600" dirty="0" err="1"/>
              <a:t>Lindstedt</a:t>
            </a:r>
            <a:r>
              <a:rPr lang="en-US" sz="1600" dirty="0"/>
              <a:t>, 1998), the toadfish </a:t>
            </a:r>
            <a:r>
              <a:rPr lang="en-US" sz="1600" dirty="0" err="1" smtClean="0"/>
              <a:t>soundproducing</a:t>
            </a:r>
            <a:r>
              <a:rPr lang="en-US" sz="1600" dirty="0" smtClean="0"/>
              <a:t> muscle </a:t>
            </a:r>
            <a:r>
              <a:rPr lang="en-US" sz="1600" dirty="0"/>
              <a:t>(over </a:t>
            </a:r>
            <a:r>
              <a:rPr lang="en-US" sz="1600" dirty="0">
                <a:solidFill>
                  <a:srgbClr val="FF0000"/>
                </a:solidFill>
              </a:rPr>
              <a:t>200 Hz</a:t>
            </a:r>
            <a:r>
              <a:rPr lang="en-US" sz="1600" dirty="0"/>
              <a:t>; Fine, 1978; Fine and </a:t>
            </a:r>
            <a:r>
              <a:rPr lang="en-US" sz="1600" dirty="0" err="1" smtClean="0"/>
              <a:t>Mosca</a:t>
            </a:r>
            <a:r>
              <a:rPr lang="en-US" sz="1600" dirty="0" smtClean="0"/>
              <a:t>, 1989</a:t>
            </a:r>
            <a:r>
              <a:rPr lang="en-US" sz="1600" dirty="0"/>
              <a:t>; Rome et al., 1996), the muscles used in </a:t>
            </a:r>
            <a:r>
              <a:rPr lang="en-US" sz="1600" dirty="0" err="1"/>
              <a:t>stridulation</a:t>
            </a:r>
            <a:r>
              <a:rPr lang="en-US" sz="1600" dirty="0"/>
              <a:t> </a:t>
            </a:r>
            <a:r>
              <a:rPr lang="en-US" sz="1600" dirty="0" smtClean="0"/>
              <a:t>by the </a:t>
            </a:r>
            <a:r>
              <a:rPr lang="en-US" sz="1600" dirty="0"/>
              <a:t>katydid </a:t>
            </a:r>
            <a:r>
              <a:rPr lang="en-US" sz="1600" i="1" dirty="0" err="1"/>
              <a:t>Neoconocephalus</a:t>
            </a:r>
            <a:r>
              <a:rPr lang="en-US" sz="1600" i="1" dirty="0"/>
              <a:t> </a:t>
            </a:r>
            <a:r>
              <a:rPr lang="en-US" sz="1600" i="1" dirty="0" err="1"/>
              <a:t>robustus</a:t>
            </a:r>
            <a:r>
              <a:rPr lang="en-US" sz="1600" i="1" dirty="0"/>
              <a:t> </a:t>
            </a:r>
            <a:r>
              <a:rPr lang="en-US" sz="1600" dirty="0"/>
              <a:t>(200 Hz; Josephson </a:t>
            </a:r>
            <a:r>
              <a:rPr lang="en-US" sz="1600" dirty="0" smtClean="0"/>
              <a:t>and Halverson</a:t>
            </a:r>
            <a:r>
              <a:rPr lang="en-US" sz="1600" dirty="0"/>
              <a:t>, 1971) and the </a:t>
            </a:r>
            <a:r>
              <a:rPr lang="en-US" sz="1600" dirty="0" err="1"/>
              <a:t>tymbal</a:t>
            </a:r>
            <a:r>
              <a:rPr lang="en-US" sz="1600" dirty="0"/>
              <a:t> muscle used in </a:t>
            </a:r>
            <a:r>
              <a:rPr lang="en-US" sz="1600" dirty="0" smtClean="0"/>
              <a:t>sound production </a:t>
            </a:r>
            <a:r>
              <a:rPr lang="en-US" sz="1600" dirty="0"/>
              <a:t>by the cicada </a:t>
            </a:r>
            <a:r>
              <a:rPr lang="en-US" sz="1600" i="1" dirty="0" err="1"/>
              <a:t>Okanagana</a:t>
            </a:r>
            <a:r>
              <a:rPr lang="en-US" sz="1600" i="1" dirty="0"/>
              <a:t> </a:t>
            </a:r>
            <a:r>
              <a:rPr lang="en-US" sz="1600" i="1" dirty="0" err="1"/>
              <a:t>vanduzeei</a:t>
            </a:r>
            <a:r>
              <a:rPr lang="en-US" sz="1600" i="1" dirty="0"/>
              <a:t>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550 </a:t>
            </a:r>
            <a:r>
              <a:rPr lang="en-US" sz="1600" dirty="0" smtClean="0">
                <a:solidFill>
                  <a:srgbClr val="FF0000"/>
                </a:solidFill>
              </a:rPr>
              <a:t>Hz</a:t>
            </a:r>
            <a:r>
              <a:rPr lang="en-US" sz="1600" dirty="0" smtClean="0"/>
              <a:t>; Josephson </a:t>
            </a:r>
            <a:r>
              <a:rPr lang="en-US" sz="1600" dirty="0"/>
              <a:t>and Young, 1985</a:t>
            </a:r>
            <a:r>
              <a:rPr lang="en-US" sz="1600" dirty="0" smtClean="0"/>
              <a:t>).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In synchronous muscles, the myofibrils </a:t>
            </a:r>
            <a:r>
              <a:rPr lang="en-US" sz="1600" dirty="0" smtClean="0"/>
              <a:t>are enveloped </a:t>
            </a:r>
            <a:r>
              <a:rPr lang="en-US" sz="1600" dirty="0"/>
              <a:t>by a layer of sarcoplasmic reticulum; </a:t>
            </a:r>
            <a:r>
              <a:rPr lang="en-US" sz="1600" dirty="0" smtClean="0"/>
              <a:t>in asynchronous </a:t>
            </a:r>
            <a:r>
              <a:rPr lang="en-US" sz="1600" dirty="0"/>
              <a:t>muscles, the sarcoplasmic reticulum is </a:t>
            </a:r>
            <a:r>
              <a:rPr lang="en-US" sz="1600" dirty="0" smtClean="0"/>
              <a:t>sparse and </a:t>
            </a:r>
            <a:r>
              <a:rPr lang="en-US" sz="1600" dirty="0"/>
              <a:t>scattered. Muscle activation in both synchronous </a:t>
            </a:r>
            <a:r>
              <a:rPr lang="en-US" sz="1600" dirty="0" smtClean="0"/>
              <a:t>and asynchronous </a:t>
            </a:r>
            <a:r>
              <a:rPr lang="en-US" sz="1600" dirty="0"/>
              <a:t>muscle results from the release of Ca2+ from </a:t>
            </a:r>
            <a:r>
              <a:rPr lang="en-US" sz="1600" dirty="0" smtClean="0"/>
              <a:t>the sarcoplasmic </a:t>
            </a:r>
            <a:r>
              <a:rPr lang="en-US" sz="1600" dirty="0"/>
              <a:t>reticulum in response to fiber </a:t>
            </a:r>
            <a:r>
              <a:rPr lang="en-US" sz="1600" dirty="0" smtClean="0"/>
              <a:t>depolarization; relaxation </a:t>
            </a:r>
            <a:r>
              <a:rPr lang="en-US" sz="1600" dirty="0"/>
              <a:t>follows re-uptake of the released Ca2+ by </a:t>
            </a:r>
            <a:r>
              <a:rPr lang="en-US" sz="1600" dirty="0" smtClean="0"/>
              <a:t>the sarcoplasmic </a:t>
            </a:r>
            <a:r>
              <a:rPr lang="en-US" sz="1600" dirty="0"/>
              <a:t>reticulum. High-frequency operation </a:t>
            </a:r>
            <a:r>
              <a:rPr lang="en-US" sz="1600" dirty="0" smtClean="0"/>
              <a:t>requires brief </a:t>
            </a:r>
            <a:r>
              <a:rPr lang="en-US" sz="1600" dirty="0"/>
              <a:t>contractions. The short twitch duration in </a:t>
            </a:r>
            <a:r>
              <a:rPr lang="en-US" sz="1600" dirty="0" smtClean="0"/>
              <a:t>synchronous muscle </a:t>
            </a:r>
            <a:r>
              <a:rPr lang="en-US" sz="1600" dirty="0"/>
              <a:t>is achieved in part by hypertrophy of the </a:t>
            </a:r>
            <a:r>
              <a:rPr lang="en-US" sz="1600" dirty="0" smtClean="0"/>
              <a:t>sarcoplasmic reticulum </a:t>
            </a:r>
            <a:r>
              <a:rPr lang="en-US" sz="1600" dirty="0"/>
              <a:t>and by a reduction in the diameter of the </a:t>
            </a:r>
            <a:r>
              <a:rPr lang="en-US" sz="1600" dirty="0" smtClean="0"/>
              <a:t>contractile myofibrils </a:t>
            </a:r>
            <a:r>
              <a:rPr lang="en-US" sz="1600" dirty="0"/>
              <a:t>(Josephson and Young, 1987</a:t>
            </a:r>
            <a:r>
              <a:rPr lang="en-US" sz="1600" dirty="0" smtClean="0"/>
              <a:t>).</a:t>
            </a:r>
          </a:p>
          <a:p>
            <a:endParaRPr lang="en-US" sz="1600" dirty="0"/>
          </a:p>
          <a:p>
            <a:r>
              <a:rPr lang="en-US" sz="1600" dirty="0" smtClean="0"/>
              <a:t>Think </a:t>
            </a:r>
            <a:r>
              <a:rPr lang="en-US" sz="1600" dirty="0"/>
              <a:t>mitochondria within the </a:t>
            </a:r>
            <a:r>
              <a:rPr lang="en-US" sz="1600" dirty="0" smtClean="0"/>
              <a:t>fibers. Energy demand.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5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92" y="685800"/>
            <a:ext cx="7053708" cy="53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55" y="381000"/>
            <a:ext cx="6060007" cy="55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97511"/>
            <a:ext cx="8229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maximum </a:t>
            </a:r>
            <a:r>
              <a:rPr lang="en-US" dirty="0"/>
              <a:t>active stress during tetanic stimulation in a set </a:t>
            </a:r>
            <a:r>
              <a:rPr lang="en-US" dirty="0" smtClean="0"/>
              <a:t>of beetle </a:t>
            </a:r>
            <a:r>
              <a:rPr lang="en-US" dirty="0"/>
              <a:t>muscles averaged 32.6±13.2kN</a:t>
            </a:r>
            <a:r>
              <a:rPr lang="en-US" dirty="0">
                <a:latin typeface="+mj-lt"/>
              </a:rPr>
              <a:t>m</a:t>
            </a:r>
            <a:r>
              <a:rPr lang="en-US" sz="1200" baseline="30000" dirty="0">
                <a:latin typeface="+mj-lt"/>
              </a:rPr>
              <a:t>-2</a:t>
            </a:r>
            <a:r>
              <a:rPr lang="en-US" sz="800" dirty="0"/>
              <a:t> </a:t>
            </a:r>
            <a:r>
              <a:rPr lang="en-US" sz="1200" dirty="0"/>
              <a:t>(mean ± S.D., </a:t>
            </a:r>
            <a:r>
              <a:rPr lang="en-US" sz="1200" i="1" dirty="0" smtClean="0"/>
              <a:t>N</a:t>
            </a:r>
            <a:r>
              <a:rPr lang="en-US" sz="1200" dirty="0" smtClean="0"/>
              <a:t>=19,at </a:t>
            </a:r>
            <a:r>
              <a:rPr lang="en-US" sz="1200" dirty="0"/>
              <a:t>35 °C). </a:t>
            </a:r>
            <a:endParaRPr lang="en-US" sz="1200" dirty="0" smtClean="0"/>
          </a:p>
          <a:p>
            <a:endParaRPr lang="en-US" sz="1200" dirty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contrast, the active stress in locust flight muscle</a:t>
            </a:r>
          </a:p>
          <a:p>
            <a:r>
              <a:rPr lang="en-US" dirty="0"/>
              <a:t>was found to be approximately </a:t>
            </a:r>
            <a:r>
              <a:rPr lang="en-US" dirty="0" smtClean="0"/>
              <a:t>360kN</a:t>
            </a:r>
            <a:r>
              <a:rPr lang="en-US" dirty="0"/>
              <a:t>m</a:t>
            </a:r>
            <a:r>
              <a:rPr lang="en-US" baseline="30000" dirty="0"/>
              <a:t>-2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Values </a:t>
            </a:r>
            <a:r>
              <a:rPr lang="en-US" dirty="0"/>
              <a:t>reported for maximum </a:t>
            </a:r>
            <a:r>
              <a:rPr lang="en-US" dirty="0" smtClean="0"/>
              <a:t>tetanic stress </a:t>
            </a:r>
            <a:r>
              <a:rPr lang="en-US" dirty="0"/>
              <a:t>in most synchronous muscles range from 100 </a:t>
            </a:r>
            <a:r>
              <a:rPr lang="en-US" dirty="0" smtClean="0"/>
              <a:t>to 400kNm</a:t>
            </a:r>
            <a:r>
              <a:rPr lang="en-US" baseline="30000" dirty="0" smtClean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"/>
            <a:ext cx="7577291" cy="65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76200"/>
            <a:ext cx="6077355" cy="5183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969363"/>
            <a:ext cx="3981450" cy="18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590800"/>
            <a:ext cx="5295900" cy="405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913"/>
            <a:ext cx="4346777" cy="45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r="27778"/>
          <a:stretch/>
        </p:blipFill>
        <p:spPr>
          <a:xfrm rot="5400000">
            <a:off x="2040848" y="549951"/>
            <a:ext cx="5410200" cy="59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350" y="7048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39" t="15556" r="25706" b="19259"/>
          <a:stretch/>
        </p:blipFill>
        <p:spPr>
          <a:xfrm rot="5400000">
            <a:off x="609600" y="3581400"/>
            <a:ext cx="2438401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CC60-C905-4651-9F8A-E52DE4E5B81F}" type="slidenum">
              <a:rPr lang="en-US"/>
              <a:pPr/>
              <a:t>3</a:t>
            </a:fld>
            <a:endParaRPr lang="en-US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Are found primarily in soft-bodied invertebrates, both terrestrial and aquatic</a:t>
            </a:r>
          </a:p>
          <a:p>
            <a:pPr>
              <a:buFontTx/>
              <a:buNone/>
            </a:pPr>
            <a:endParaRPr lang="en-US" sz="20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Locomotion in earthworms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  <a:r>
              <a:rPr lang="en-US"/>
              <a:t>-Involves a fluid-filled central cavity and surrounding circular &amp; longitudinal muscles </a:t>
            </a:r>
          </a:p>
          <a:p>
            <a:pPr>
              <a:buFontTx/>
              <a:buNone/>
            </a:pPr>
            <a:r>
              <a:rPr lang="en-US"/>
              <a:t>	-A wave of circular followed by longitudinal muscle contractions move fluid down body</a:t>
            </a:r>
          </a:p>
          <a:p>
            <a:pPr>
              <a:buFontTx/>
              <a:buNone/>
            </a:pPr>
            <a:r>
              <a:rPr lang="en-US"/>
              <a:t>		-Produces forward movement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b="5926"/>
          <a:stretch/>
        </p:blipFill>
        <p:spPr>
          <a:xfrm rot="5400000">
            <a:off x="1200150" y="1009650"/>
            <a:ext cx="6400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1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704" r="7777" b="370"/>
          <a:stretch/>
        </p:blipFill>
        <p:spPr>
          <a:xfrm rot="5400000">
            <a:off x="1285875" y="923925"/>
            <a:ext cx="61722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r="4445" b="2593"/>
          <a:stretch/>
        </p:blipFill>
        <p:spPr>
          <a:xfrm rot="5400000">
            <a:off x="1476375" y="885825"/>
            <a:ext cx="6324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r="3333"/>
          <a:stretch/>
        </p:blipFill>
        <p:spPr>
          <a:xfrm rot="5400000">
            <a:off x="1562100" y="1047750"/>
            <a:ext cx="6019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r="26666"/>
          <a:stretch/>
        </p:blipFill>
        <p:spPr>
          <a:xfrm rot="5400000">
            <a:off x="2058629" y="455971"/>
            <a:ext cx="5181600" cy="56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333" r="1667" b="27778"/>
          <a:stretch/>
        </p:blipFill>
        <p:spPr>
          <a:xfrm>
            <a:off x="381000" y="-228600"/>
            <a:ext cx="86868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5185" b="33333"/>
          <a:stretch/>
        </p:blipFill>
        <p:spPr>
          <a:xfrm>
            <a:off x="609600" y="3657600"/>
            <a:ext cx="8001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1111"/>
          <a:stretch/>
        </p:blipFill>
        <p:spPr>
          <a:xfrm>
            <a:off x="762000" y="457200"/>
            <a:ext cx="739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4445" r="3333" b="15555"/>
          <a:stretch/>
        </p:blipFill>
        <p:spPr>
          <a:xfrm>
            <a:off x="609600" y="2406535"/>
            <a:ext cx="7772400" cy="4451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111" b="35556"/>
          <a:stretch/>
        </p:blipFill>
        <p:spPr>
          <a:xfrm>
            <a:off x="228600" y="-228600"/>
            <a:ext cx="8534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r="5556"/>
          <a:stretch/>
        </p:blipFill>
        <p:spPr>
          <a:xfrm rot="5400000">
            <a:off x="1638300" y="971550"/>
            <a:ext cx="5867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00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9C3F-D27F-43B1-BF43-AC49971EA636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28600" y="1600200"/>
            <a:ext cx="8607425" cy="4240213"/>
            <a:chOff x="336" y="1056"/>
            <a:chExt cx="5422" cy="2671"/>
          </a:xfrm>
        </p:grpSpPr>
        <p:pic>
          <p:nvPicPr>
            <p:cNvPr id="230425" name="Picture 25" descr="47_01"/>
            <p:cNvPicPr>
              <a:picLocks noChangeArrowheads="1"/>
            </p:cNvPicPr>
            <p:nvPr/>
          </p:nvPicPr>
          <p:blipFill>
            <a:blip r:embed="rId2"/>
            <a:srcRect l="5835"/>
            <a:stretch>
              <a:fillRect/>
            </a:stretch>
          </p:blipFill>
          <p:spPr bwMode="auto">
            <a:xfrm>
              <a:off x="336" y="1440"/>
              <a:ext cx="5422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26" name="Rectangle 26"/>
            <p:cNvSpPr>
              <a:spLocks noChangeArrowheads="1"/>
            </p:cNvSpPr>
            <p:nvPr/>
          </p:nvSpPr>
          <p:spPr bwMode="auto">
            <a:xfrm>
              <a:off x="2766" y="1509"/>
              <a:ext cx="49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Anterior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7" name="Rectangle 27"/>
            <p:cNvSpPr>
              <a:spLocks noChangeArrowheads="1"/>
            </p:cNvSpPr>
            <p:nvPr/>
          </p:nvSpPr>
          <p:spPr bwMode="auto">
            <a:xfrm>
              <a:off x="1186" y="1976"/>
              <a:ext cx="10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8" name="Rectangle 28"/>
            <p:cNvSpPr>
              <a:spLocks noChangeArrowheads="1"/>
            </p:cNvSpPr>
            <p:nvPr/>
          </p:nvSpPr>
          <p:spPr bwMode="auto">
            <a:xfrm>
              <a:off x="1215" y="1352"/>
              <a:ext cx="13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9" name="Rectangle 29"/>
            <p:cNvSpPr>
              <a:spLocks noChangeArrowheads="1"/>
            </p:cNvSpPr>
            <p:nvPr/>
          </p:nvSpPr>
          <p:spPr bwMode="auto">
            <a:xfrm>
              <a:off x="552" y="3265"/>
              <a:ext cx="103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contracted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0" name="Rectangle 30"/>
            <p:cNvSpPr>
              <a:spLocks noChangeArrowheads="1"/>
            </p:cNvSpPr>
            <p:nvPr/>
          </p:nvSpPr>
          <p:spPr bwMode="auto">
            <a:xfrm>
              <a:off x="390" y="2186"/>
              <a:ext cx="20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 contracted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1" name="Rectangle 31"/>
            <p:cNvSpPr>
              <a:spLocks noChangeArrowheads="1"/>
            </p:cNvSpPr>
            <p:nvPr/>
          </p:nvSpPr>
          <p:spPr bwMode="auto">
            <a:xfrm>
              <a:off x="2337" y="3265"/>
              <a:ext cx="1316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anterior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end moves forward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2" name="Rectangle 32"/>
            <p:cNvSpPr>
              <a:spLocks noChangeArrowheads="1"/>
            </p:cNvSpPr>
            <p:nvPr/>
          </p:nvSpPr>
          <p:spPr bwMode="auto">
            <a:xfrm>
              <a:off x="3178" y="1873"/>
              <a:ext cx="1437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segments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catch up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3" name="Rectangle 33"/>
            <p:cNvSpPr>
              <a:spLocks noChangeArrowheads="1"/>
            </p:cNvSpPr>
            <p:nvPr/>
          </p:nvSpPr>
          <p:spPr bwMode="auto">
            <a:xfrm>
              <a:off x="4416" y="3265"/>
              <a:ext cx="1316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anterior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end moves forward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4" name="Line 34"/>
            <p:cNvSpPr>
              <a:spLocks noChangeShapeType="1"/>
            </p:cNvSpPr>
            <p:nvPr/>
          </p:nvSpPr>
          <p:spPr bwMode="auto">
            <a:xfrm>
              <a:off x="1701" y="1801"/>
              <a:ext cx="1" cy="1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5" name="Line 35"/>
            <p:cNvSpPr>
              <a:spLocks noChangeShapeType="1"/>
            </p:cNvSpPr>
            <p:nvPr/>
          </p:nvSpPr>
          <p:spPr bwMode="auto">
            <a:xfrm>
              <a:off x="1874" y="1507"/>
              <a:ext cx="1" cy="1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6" name="Freeform 36"/>
            <p:cNvSpPr>
              <a:spLocks/>
            </p:cNvSpPr>
            <p:nvPr/>
          </p:nvSpPr>
          <p:spPr bwMode="auto">
            <a:xfrm>
              <a:off x="1045" y="2338"/>
              <a:ext cx="661" cy="490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352" y="0"/>
                </a:cxn>
                <a:cxn ang="0">
                  <a:pos x="661" y="488"/>
                </a:cxn>
              </a:cxnLst>
              <a:rect l="0" t="0" r="r" b="b"/>
              <a:pathLst>
                <a:path w="661" h="490">
                  <a:moveTo>
                    <a:pt x="0" y="490"/>
                  </a:moveTo>
                  <a:lnTo>
                    <a:pt x="352" y="0"/>
                  </a:lnTo>
                  <a:lnTo>
                    <a:pt x="661" y="48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7" name="Freeform 37"/>
            <p:cNvSpPr>
              <a:spLocks/>
            </p:cNvSpPr>
            <p:nvPr/>
          </p:nvSpPr>
          <p:spPr bwMode="auto">
            <a:xfrm>
              <a:off x="3551" y="2338"/>
              <a:ext cx="582" cy="490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350" y="0"/>
                </a:cxn>
                <a:cxn ang="0">
                  <a:pos x="582" y="488"/>
                </a:cxn>
              </a:cxnLst>
              <a:rect l="0" t="0" r="r" b="b"/>
              <a:pathLst>
                <a:path w="582" h="490">
                  <a:moveTo>
                    <a:pt x="0" y="490"/>
                  </a:moveTo>
                  <a:lnTo>
                    <a:pt x="350" y="0"/>
                  </a:lnTo>
                  <a:lnTo>
                    <a:pt x="582" y="48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8" name="Freeform 38"/>
            <p:cNvSpPr>
              <a:spLocks/>
            </p:cNvSpPr>
            <p:nvPr/>
          </p:nvSpPr>
          <p:spPr bwMode="auto">
            <a:xfrm>
              <a:off x="824" y="2845"/>
              <a:ext cx="571" cy="427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247" y="345"/>
                </a:cxn>
                <a:cxn ang="0">
                  <a:pos x="245" y="347"/>
                </a:cxn>
                <a:cxn ang="0">
                  <a:pos x="0" y="36"/>
                </a:cxn>
              </a:cxnLst>
              <a:rect l="0" t="0" r="r" b="b"/>
              <a:pathLst>
                <a:path w="571" h="347">
                  <a:moveTo>
                    <a:pt x="571" y="0"/>
                  </a:moveTo>
                  <a:lnTo>
                    <a:pt x="247" y="345"/>
                  </a:lnTo>
                  <a:lnTo>
                    <a:pt x="245" y="347"/>
                  </a:lnTo>
                  <a:lnTo>
                    <a:pt x="0" y="3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9" name="Line 39"/>
            <p:cNvSpPr>
              <a:spLocks noChangeShapeType="1"/>
            </p:cNvSpPr>
            <p:nvPr/>
          </p:nvSpPr>
          <p:spPr bwMode="auto">
            <a:xfrm>
              <a:off x="2993" y="2905"/>
              <a:ext cx="1" cy="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40" name="Text Box 40"/>
            <p:cNvSpPr txBox="1">
              <a:spLocks noChangeArrowheads="1"/>
            </p:cNvSpPr>
            <p:nvPr/>
          </p:nvSpPr>
          <p:spPr bwMode="auto">
            <a:xfrm>
              <a:off x="1488" y="1056"/>
              <a:ext cx="264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500" tIns="63500" rIns="63500" bIns="63500">
              <a:spAutoFit/>
            </a:bodyPr>
            <a:lstStyle/>
            <a:p>
              <a:pPr eaLnBrk="0" hangingPunct="0"/>
              <a:r>
                <a:rPr lang="en-US" sz="700" b="1">
                  <a:ea typeface="ＭＳ Ｐゴシック" pitchFamily="52" charset="-128"/>
                </a:rPr>
                <a:t>Copyright © The McGraw-Hill Companies, Inc. Permission required for reproduction or display.</a:t>
              </a:r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5078" y="2907"/>
              <a:ext cx="273" cy="370"/>
              <a:chOff x="5078" y="2012"/>
              <a:chExt cx="273" cy="370"/>
            </a:xfrm>
          </p:grpSpPr>
          <p:sp>
            <p:nvSpPr>
              <p:cNvPr id="230442" name="Line 42"/>
              <p:cNvSpPr>
                <a:spLocks noChangeShapeType="1"/>
              </p:cNvSpPr>
              <p:nvPr/>
            </p:nvSpPr>
            <p:spPr bwMode="auto">
              <a:xfrm flipH="1">
                <a:off x="5082" y="2012"/>
                <a:ext cx="269" cy="2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3" name="Line 43"/>
              <p:cNvSpPr>
                <a:spLocks noChangeShapeType="1"/>
              </p:cNvSpPr>
              <p:nvPr/>
            </p:nvSpPr>
            <p:spPr bwMode="auto">
              <a:xfrm>
                <a:off x="5078" y="2276"/>
                <a:ext cx="4" cy="1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0445" name="Rectangle 4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595312"/>
            <a:ext cx="78390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753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490537"/>
            <a:ext cx="780097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8736"/>
            <a:ext cx="7848600" cy="1298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3505200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6c1def61.B"/>
              </a:rPr>
              <a:t>Here we have studied </a:t>
            </a:r>
            <a:r>
              <a:rPr lang="en-US" dirty="0" smtClean="0">
                <a:latin typeface="AdvOT6c1def61.B"/>
              </a:rPr>
              <a:t>the structure </a:t>
            </a:r>
            <a:r>
              <a:rPr lang="en-US" dirty="0">
                <a:latin typeface="AdvOT6c1def61.B"/>
              </a:rPr>
              <a:t>of myosin filaments from the smooth muscles of the </a:t>
            </a:r>
            <a:r>
              <a:rPr lang="en-US" dirty="0" smtClean="0">
                <a:latin typeface="AdvOT6c1def61.B"/>
              </a:rPr>
              <a:t>human parasite </a:t>
            </a:r>
            <a:r>
              <a:rPr lang="en-US" i="1" dirty="0">
                <a:latin typeface="AdvOT1a8a9c4a.BI"/>
              </a:rPr>
              <a:t>Schistosoma </a:t>
            </a:r>
            <a:r>
              <a:rPr lang="en-US" i="1" dirty="0" err="1">
                <a:latin typeface="AdvOT1a8a9c4a.BI"/>
              </a:rPr>
              <a:t>mansoni</a:t>
            </a:r>
            <a:r>
              <a:rPr lang="en-US" dirty="0">
                <a:latin typeface="AdvOT6c1def61.B"/>
              </a:rPr>
              <a:t>. We find, surprisingly, that they </a:t>
            </a:r>
            <a:r>
              <a:rPr lang="en-US" dirty="0" smtClean="0">
                <a:latin typeface="AdvOT6c1def61.B"/>
              </a:rPr>
              <a:t>are indistinguishable </a:t>
            </a:r>
            <a:r>
              <a:rPr lang="en-US" dirty="0">
                <a:latin typeface="AdvOT6c1def61.B"/>
              </a:rPr>
              <a:t>from those in an arthropod striated muscle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45" y="0"/>
            <a:ext cx="731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757"/>
            <a:ext cx="9144000" cy="52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5952"/>
            <a:ext cx="6172200" cy="60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35" y="457200"/>
            <a:ext cx="86382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657600" cy="4636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-85725"/>
            <a:ext cx="3550444" cy="473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1" y="4636279"/>
            <a:ext cx="6537928" cy="21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F468-9C49-49D8-B8B5-8B6301700DAD}" type="slidenum">
              <a:rPr lang="en-US"/>
              <a:pPr/>
              <a:t>5</a:t>
            </a:fld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Locomotion in aquatic invertebrates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  <a:r>
              <a:rPr lang="en-US"/>
              <a:t>-Occurs by fluid ejections or </a:t>
            </a:r>
            <a:r>
              <a:rPr lang="en-US" b="1">
                <a:solidFill>
                  <a:srgbClr val="FF0000"/>
                </a:solidFill>
              </a:rPr>
              <a:t>jetting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	-Jellyfish produce regular pulsations in bell</a:t>
            </a:r>
          </a:p>
          <a:p>
            <a:pPr>
              <a:buFontTx/>
              <a:buNone/>
            </a:pPr>
            <a:r>
              <a:rPr lang="en-US"/>
              <a:t>		-Squeezing some of water contained 	beneath it</a:t>
            </a:r>
          </a:p>
          <a:p>
            <a:pPr>
              <a:buFontTx/>
              <a:buNone/>
            </a:pPr>
            <a:r>
              <a:rPr lang="en-US"/>
              <a:t>	-Squids fill mantle cavity with sea water</a:t>
            </a:r>
          </a:p>
          <a:p>
            <a:pPr>
              <a:buFontTx/>
              <a:buNone/>
            </a:pPr>
            <a:r>
              <a:rPr lang="en-US"/>
              <a:t>		-Muscular contractions expel water 	forcefully through the siphon, and the 	animal shoots backward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609600"/>
            <a:ext cx="3603440" cy="4654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20" y="4252609"/>
            <a:ext cx="8022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8616659" cy="22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686800" cy="1596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19400"/>
            <a:ext cx="83607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11472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03" y="0"/>
            <a:ext cx="7270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7738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7" y="0"/>
            <a:ext cx="7355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51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590" y="685800"/>
            <a:ext cx="40094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25597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2672"/>
            <a:ext cx="3429000" cy="64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" y="0"/>
            <a:ext cx="5886450" cy="193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20493"/>
            <a:ext cx="5824538" cy="49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7F7B-DB08-4C9F-93AC-A1A773C003F0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930400" y="0"/>
            <a:ext cx="5232400" cy="6842125"/>
            <a:chOff x="1216" y="0"/>
            <a:chExt cx="3296" cy="4310"/>
          </a:xfrm>
        </p:grpSpPr>
        <p:pic>
          <p:nvPicPr>
            <p:cNvPr id="229410" name="Picture 34" descr="47_0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6" y="144"/>
              <a:ext cx="3296" cy="4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411" name="Arc 35"/>
            <p:cNvSpPr>
              <a:spLocks/>
            </p:cNvSpPr>
            <p:nvPr/>
          </p:nvSpPr>
          <p:spPr bwMode="auto">
            <a:xfrm rot="-10800000">
              <a:off x="3702" y="1204"/>
              <a:ext cx="201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2" name="Arc 36"/>
            <p:cNvSpPr>
              <a:spLocks/>
            </p:cNvSpPr>
            <p:nvPr/>
          </p:nvSpPr>
          <p:spPr bwMode="auto">
            <a:xfrm rot="10800000" flipH="1">
              <a:off x="3168" y="1206"/>
              <a:ext cx="245" cy="2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3" name="Arc 37"/>
            <p:cNvSpPr>
              <a:spLocks/>
            </p:cNvSpPr>
            <p:nvPr/>
          </p:nvSpPr>
          <p:spPr bwMode="auto">
            <a:xfrm rot="16200000" flipH="1">
              <a:off x="2658" y="1412"/>
              <a:ext cx="245" cy="2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4" name="Arc 38"/>
            <p:cNvSpPr>
              <a:spLocks/>
            </p:cNvSpPr>
            <p:nvPr/>
          </p:nvSpPr>
          <p:spPr bwMode="auto">
            <a:xfrm rot="-16200000">
              <a:off x="1613" y="1405"/>
              <a:ext cx="245" cy="2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5" name="Rectangle 39"/>
            <p:cNvSpPr>
              <a:spLocks noChangeArrowheads="1"/>
            </p:cNvSpPr>
            <p:nvPr/>
          </p:nvSpPr>
          <p:spPr bwMode="auto">
            <a:xfrm>
              <a:off x="1283" y="1560"/>
              <a:ext cx="336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enters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6" name="Rectangle 40"/>
            <p:cNvSpPr>
              <a:spLocks noChangeArrowheads="1"/>
            </p:cNvSpPr>
            <p:nvPr/>
          </p:nvSpPr>
          <p:spPr bwMode="auto">
            <a:xfrm>
              <a:off x="1296" y="720"/>
              <a:ext cx="9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Contractile fibers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7" name="Rectangle 41"/>
            <p:cNvSpPr>
              <a:spLocks noChangeArrowheads="1"/>
            </p:cNvSpPr>
            <p:nvPr/>
          </p:nvSpPr>
          <p:spPr bwMode="auto">
            <a:xfrm>
              <a:off x="3931" y="1386"/>
              <a:ext cx="47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expelled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from 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8" name="Rectangle 42"/>
            <p:cNvSpPr>
              <a:spLocks noChangeArrowheads="1"/>
            </p:cNvSpPr>
            <p:nvPr/>
          </p:nvSpPr>
          <p:spPr bwMode="auto">
            <a:xfrm>
              <a:off x="3884" y="761"/>
              <a:ext cx="454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pulsates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9" name="Rectangle 43"/>
            <p:cNvSpPr>
              <a:spLocks noChangeArrowheads="1"/>
            </p:cNvSpPr>
            <p:nvPr/>
          </p:nvSpPr>
          <p:spPr bwMode="auto">
            <a:xfrm>
              <a:off x="2880" y="280"/>
              <a:ext cx="50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Jellyfish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propelled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upward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0" name="Rectangle 44"/>
            <p:cNvSpPr>
              <a:spLocks noChangeArrowheads="1"/>
            </p:cNvSpPr>
            <p:nvPr/>
          </p:nvSpPr>
          <p:spPr bwMode="auto">
            <a:xfrm>
              <a:off x="2494" y="3883"/>
              <a:ext cx="791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 expelled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from siphon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1" name="Rectangle 45"/>
            <p:cNvSpPr>
              <a:spLocks noChangeArrowheads="1"/>
            </p:cNvSpPr>
            <p:nvPr/>
          </p:nvSpPr>
          <p:spPr bwMode="auto">
            <a:xfrm>
              <a:off x="3878" y="3619"/>
              <a:ext cx="517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Squid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propelled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backward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2" name="Rectangle 46"/>
            <p:cNvSpPr>
              <a:spLocks noChangeArrowheads="1"/>
            </p:cNvSpPr>
            <p:nvPr/>
          </p:nvSpPr>
          <p:spPr bwMode="auto">
            <a:xfrm>
              <a:off x="1269" y="4176"/>
              <a:ext cx="10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000000"/>
                  </a:solidFill>
                  <a:ea typeface="ＭＳ Ｐゴシック" pitchFamily="52" charset="-128"/>
                </a:rPr>
                <a:t>b.</a:t>
              </a:r>
              <a:endParaRPr lang="en-US" sz="1400" b="1" i="1">
                <a:ea typeface="ＭＳ Ｐゴシック" pitchFamily="52" charset="-128"/>
              </a:endParaRPr>
            </a:p>
          </p:txBody>
        </p:sp>
        <p:sp>
          <p:nvSpPr>
            <p:cNvPr id="229423" name="Rectangle 47"/>
            <p:cNvSpPr>
              <a:spLocks noChangeArrowheads="1"/>
            </p:cNvSpPr>
            <p:nvPr/>
          </p:nvSpPr>
          <p:spPr bwMode="auto">
            <a:xfrm>
              <a:off x="1275" y="2870"/>
              <a:ext cx="9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000000"/>
                  </a:solidFill>
                  <a:ea typeface="ＭＳ Ｐゴシック" pitchFamily="52" charset="-128"/>
                </a:rPr>
                <a:t>a.</a:t>
              </a:r>
              <a:endParaRPr lang="en-US" sz="1400" b="1" i="1">
                <a:ea typeface="ＭＳ Ｐゴシック" pitchFamily="52" charset="-128"/>
              </a:endParaRPr>
            </a:p>
          </p:txBody>
        </p:sp>
        <p:sp>
          <p:nvSpPr>
            <p:cNvPr id="229424" name="Freeform 48"/>
            <p:cNvSpPr>
              <a:spLocks/>
            </p:cNvSpPr>
            <p:nvPr/>
          </p:nvSpPr>
          <p:spPr bwMode="auto">
            <a:xfrm>
              <a:off x="1757" y="855"/>
              <a:ext cx="113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113" y="158"/>
                </a:cxn>
              </a:cxnLst>
              <a:rect l="0" t="0" r="r" b="b"/>
              <a:pathLst>
                <a:path w="113" h="158">
                  <a:moveTo>
                    <a:pt x="0" y="0"/>
                  </a:moveTo>
                  <a:lnTo>
                    <a:pt x="0" y="149"/>
                  </a:lnTo>
                  <a:lnTo>
                    <a:pt x="113" y="158"/>
                  </a:lnTo>
                </a:path>
              </a:pathLst>
            </a:custGeom>
            <a:noFill/>
            <a:ln w="12700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5" name="Rectangle 49"/>
            <p:cNvSpPr>
              <a:spLocks noChangeArrowheads="1"/>
            </p:cNvSpPr>
            <p:nvPr/>
          </p:nvSpPr>
          <p:spPr bwMode="auto">
            <a:xfrm>
              <a:off x="2266" y="494"/>
              <a:ext cx="20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6" name="Line 50"/>
            <p:cNvSpPr>
              <a:spLocks noChangeShapeType="1"/>
            </p:cNvSpPr>
            <p:nvPr/>
          </p:nvSpPr>
          <p:spPr bwMode="auto">
            <a:xfrm>
              <a:off x="2369" y="632"/>
              <a:ext cx="1" cy="23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7" name="Line 51"/>
            <p:cNvSpPr>
              <a:spLocks noChangeShapeType="1"/>
            </p:cNvSpPr>
            <p:nvPr/>
          </p:nvSpPr>
          <p:spPr bwMode="auto">
            <a:xfrm flipV="1">
              <a:off x="3600" y="253"/>
              <a:ext cx="1" cy="18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8" name="Line 52"/>
            <p:cNvSpPr>
              <a:spLocks noChangeShapeType="1"/>
            </p:cNvSpPr>
            <p:nvPr/>
          </p:nvSpPr>
          <p:spPr bwMode="auto">
            <a:xfrm flipH="1">
              <a:off x="2382" y="3806"/>
              <a:ext cx="16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9" name="Line 53"/>
            <p:cNvSpPr>
              <a:spLocks noChangeShapeType="1"/>
            </p:cNvSpPr>
            <p:nvPr/>
          </p:nvSpPr>
          <p:spPr bwMode="auto">
            <a:xfrm>
              <a:off x="3877" y="3549"/>
              <a:ext cx="31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30" name="Text Box 54"/>
            <p:cNvSpPr txBox="1">
              <a:spLocks noChangeArrowheads="1"/>
            </p:cNvSpPr>
            <p:nvPr/>
          </p:nvSpPr>
          <p:spPr bwMode="auto">
            <a:xfrm>
              <a:off x="1520" y="0"/>
              <a:ext cx="264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500" tIns="63500" rIns="63500" bIns="63500">
              <a:spAutoFit/>
            </a:bodyPr>
            <a:lstStyle/>
            <a:p>
              <a:pPr eaLnBrk="0" hangingPunct="0"/>
              <a:r>
                <a:rPr lang="en-US" sz="700" b="1">
                  <a:ea typeface="ＭＳ Ｐゴシック" pitchFamily="52" charset="-128"/>
                </a:rPr>
                <a:t>Copyright © The McGraw-Hill Companies, Inc. Permission required for reproduction or display.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0839" y="65225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697" y="0"/>
            <a:ext cx="5500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29" y="0"/>
            <a:ext cx="5511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451" b="1">
                <a:latin typeface="Arial" panose="020B0604020202020204" pitchFamily="34" charset="0"/>
              </a:rPr>
              <a:t>A: maximum shortening velocity (Vmax) as a function of body mass.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61" y="5989321"/>
            <a:ext cx="4052160" cy="64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40" y="979561"/>
            <a:ext cx="4262400" cy="48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42241" y="5972041"/>
            <a:ext cx="3918240" cy="3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Scott Medler Am J Physiol Regul Integr Comp Physiol 2002;283:R368-R378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©2002 by American Physiological Society</a:t>
            </a:r>
          </a:p>
        </p:txBody>
      </p:sp>
    </p:spTree>
    <p:extLst>
      <p:ext uri="{BB962C8B-B14F-4D97-AF65-F5344CB8AC3E}">
        <p14:creationId xmlns:p14="http://schemas.microsoft.com/office/powerpoint/2010/main" val="3976567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451" b="1">
                <a:latin typeface="Arial" panose="020B0604020202020204" pitchFamily="34" charset="0"/>
              </a:rPr>
              <a:t>Po as a function of Vmax, mass, and taxonomic group.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61" y="5989321"/>
            <a:ext cx="4052160" cy="64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1" y="979561"/>
            <a:ext cx="2198880" cy="48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474721" y="5972041"/>
            <a:ext cx="3918240" cy="3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Scott Medler Am J Physiol Regul Integr Comp Physiol 2002;283:R368-R378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©2002 by American Physiological Society</a:t>
            </a:r>
          </a:p>
        </p:txBody>
      </p:sp>
    </p:spTree>
    <p:extLst>
      <p:ext uri="{BB962C8B-B14F-4D97-AF65-F5344CB8AC3E}">
        <p14:creationId xmlns:p14="http://schemas.microsoft.com/office/powerpoint/2010/main" val="2437579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28600"/>
            <a:ext cx="4324759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4173931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921" y="876300"/>
            <a:ext cx="45870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4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4" y="595312"/>
            <a:ext cx="7534275" cy="58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52800"/>
            <a:ext cx="6753225" cy="3362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4" y="152400"/>
            <a:ext cx="6924675" cy="2733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819400"/>
            <a:ext cx="41338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241"/>
            <a:ext cx="9144000" cy="5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95" y="0"/>
            <a:ext cx="632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638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6223-F1DB-4496-A250-57A5CA4E651D}" type="slidenum">
              <a:rPr lang="en-US"/>
              <a:pPr/>
              <a:t>7</a:t>
            </a:fld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Exoskeletons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The</a:t>
            </a:r>
            <a:r>
              <a:rPr lang="en-US" b="1">
                <a:solidFill>
                  <a:srgbClr val="FF0000"/>
                </a:solidFill>
              </a:rPr>
              <a:t> exoskeleton </a:t>
            </a:r>
            <a:r>
              <a:rPr lang="en-US"/>
              <a:t>surrounds the body as a rigid hard case</a:t>
            </a:r>
          </a:p>
          <a:p>
            <a:pPr>
              <a:buFontTx/>
              <a:buNone/>
            </a:pPr>
            <a:r>
              <a:rPr lang="en-US"/>
              <a:t>	-Composed of chitin in arthropods</a:t>
            </a:r>
          </a:p>
          <a:p>
            <a:pPr>
              <a:buFontTx/>
              <a:buNone/>
            </a:pPr>
            <a:r>
              <a:rPr lang="en-US"/>
              <a:t>An exoskeleton provides protection for internal organs and a site for muscle attachment</a:t>
            </a:r>
          </a:p>
          <a:p>
            <a:pPr>
              <a:buFontTx/>
              <a:buNone/>
            </a:pPr>
            <a:r>
              <a:rPr lang="en-US"/>
              <a:t>	-However, it must be periodically shed, in order for the animal to grow</a:t>
            </a:r>
          </a:p>
          <a:p>
            <a:pPr>
              <a:buFontTx/>
              <a:buNone/>
            </a:pPr>
            <a:r>
              <a:rPr lang="en-US"/>
              <a:t>		-It also limits body 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990600"/>
            <a:ext cx="7315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 tooltip="Journal of muscle research and cell motility."/>
              </a:rPr>
              <a:t>J Muscle Res Cell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hlinkClick r:id="rId2" tooltip="Journal of muscle research and cell motility."/>
              </a:rPr>
              <a:t>Motil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 tooltip="Journal of muscle research and cell motility.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2005;26(6-8):449-54.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Molecular and biochemical characterization of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 Caenorhabditis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Ono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Mohri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Ono 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2" tooltip="Open/close author information list"/>
              </a:rPr>
              <a:t>Author information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a unique member of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/titin family of muscle elastic proteins, which has repetitive immunoglobulin-like domains that are separated by weakly conserved linker sequences. In striated muscles of insects and crayfish,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binds to actin filaments and localizes to the Z-disc and its adjacent region in the I-band. Recent sequence analysis of invertebrate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/titin (also known as SLS proteins) has revealed that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a splice variant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/titin. In contrast, in the nematode Caenorhabditis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gene is independent of the genes for other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/titin-related proteins. Immunofluorescent localization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shows that it localizes to the I-bands in the obliquely striated body wall muscle. Therefore, C.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an attractive model system to study specific functions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muscle cells.</a:t>
            </a:r>
          </a:p>
        </p:txBody>
      </p:sp>
    </p:spTree>
    <p:extLst>
      <p:ext uri="{BB962C8B-B14F-4D97-AF65-F5344CB8AC3E}">
        <p14:creationId xmlns:p14="http://schemas.microsoft.com/office/powerpoint/2010/main" val="19025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6156" y="76200"/>
            <a:ext cx="687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differences in NMJ </a:t>
            </a:r>
            <a:r>
              <a:rPr lang="en-US" dirty="0" smtClean="0"/>
              <a:t>physiology of crustaceans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6672"/>
          <a:stretch/>
        </p:blipFill>
        <p:spPr>
          <a:xfrm rot="5400000">
            <a:off x="1748773" y="913363"/>
            <a:ext cx="5791201" cy="53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5" r="1667" b="22222"/>
          <a:stretch/>
        </p:blipFill>
        <p:spPr>
          <a:xfrm>
            <a:off x="304800" y="304800"/>
            <a:ext cx="8686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0000" r="833"/>
          <a:stretch/>
        </p:blipFill>
        <p:spPr>
          <a:xfrm>
            <a:off x="457200" y="5334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333" r="20833" b="2222"/>
          <a:stretch/>
        </p:blipFill>
        <p:spPr>
          <a:xfrm>
            <a:off x="2514600" y="228600"/>
            <a:ext cx="4724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2222" r="2500" b="22222"/>
          <a:stretch/>
        </p:blipFill>
        <p:spPr>
          <a:xfrm>
            <a:off x="664464" y="1066800"/>
            <a:ext cx="802233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555"/>
          <a:stretch/>
        </p:blipFill>
        <p:spPr>
          <a:xfrm>
            <a:off x="0" y="12192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5555" r="18334" b="8888"/>
          <a:stretch/>
        </p:blipFill>
        <p:spPr>
          <a:xfrm>
            <a:off x="838200" y="120373"/>
            <a:ext cx="7467600" cy="63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7168009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304800"/>
            <a:ext cx="175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Crayfish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55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1Paper-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8808" y="228600"/>
            <a:ext cx="5745192" cy="450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53000" y="2743200"/>
            <a:ext cx="4191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19050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286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rayOut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009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828800" y="1981200"/>
            <a:ext cx="533400" cy="45720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9154" name="Picture 2" descr="C:\Publications\opener\MB- opener low re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54931" y="1845469"/>
            <a:ext cx="5089525" cy="2008187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rot="10800000">
            <a:off x="4038600" y="990600"/>
            <a:ext cx="8382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953000" y="9906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6A9-0F46-49E9-9D26-70EC9CABF7D2}" type="slidenum">
              <a:rPr lang="en-US"/>
              <a:pPr/>
              <a:t>8</a:t>
            </a:fld>
            <a:endParaRPr 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Endoskeletons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Endoskeletons </a:t>
            </a:r>
            <a:r>
              <a:rPr lang="en-US"/>
              <a:t>are rigid internal skeletons that form the body’s framework and offer surfaces for muscle attachment </a:t>
            </a:r>
          </a:p>
          <a:p>
            <a:pPr>
              <a:buFontTx/>
              <a:buNone/>
            </a:pPr>
            <a:r>
              <a:rPr lang="en-US"/>
              <a:t>	-Echinoderms have calcite skeletons, that are made of calcium carbonate</a:t>
            </a:r>
          </a:p>
          <a:p>
            <a:pPr>
              <a:buFontTx/>
              <a:buNone/>
            </a:pPr>
            <a:r>
              <a:rPr lang="en-US"/>
              <a:t>		-Bone, on the other hand, is made of 	calcium phosphate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7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 b="38019"/>
          <a:stretch/>
        </p:blipFill>
        <p:spPr>
          <a:xfrm>
            <a:off x="-6427" y="16525"/>
            <a:ext cx="3359227" cy="4250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903"/>
            <a:ext cx="357964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299990" y="1861851"/>
            <a:ext cx="2005070" cy="1983036"/>
          </a:xfrm>
          <a:custGeom>
            <a:avLst/>
            <a:gdLst>
              <a:gd name="connsiteX0" fmla="*/ 330506 w 2005070"/>
              <a:gd name="connsiteY0" fmla="*/ 22033 h 1983036"/>
              <a:gd name="connsiteX1" fmla="*/ 528810 w 2005070"/>
              <a:gd name="connsiteY1" fmla="*/ 0 h 1983036"/>
              <a:gd name="connsiteX2" fmla="*/ 627962 w 2005070"/>
              <a:gd name="connsiteY2" fmla="*/ 11016 h 1983036"/>
              <a:gd name="connsiteX3" fmla="*/ 694063 w 2005070"/>
              <a:gd name="connsiteY3" fmla="*/ 44067 h 1983036"/>
              <a:gd name="connsiteX4" fmla="*/ 760164 w 2005070"/>
              <a:gd name="connsiteY4" fmla="*/ 77118 h 1983036"/>
              <a:gd name="connsiteX5" fmla="*/ 793215 w 2005070"/>
              <a:gd name="connsiteY5" fmla="*/ 110168 h 1983036"/>
              <a:gd name="connsiteX6" fmla="*/ 925417 w 2005070"/>
              <a:gd name="connsiteY6" fmla="*/ 176269 h 1983036"/>
              <a:gd name="connsiteX7" fmla="*/ 1013552 w 2005070"/>
              <a:gd name="connsiteY7" fmla="*/ 264404 h 1983036"/>
              <a:gd name="connsiteX8" fmla="*/ 1057620 w 2005070"/>
              <a:gd name="connsiteY8" fmla="*/ 319489 h 1983036"/>
              <a:gd name="connsiteX9" fmla="*/ 1189822 w 2005070"/>
              <a:gd name="connsiteY9" fmla="*/ 418641 h 1983036"/>
              <a:gd name="connsiteX10" fmla="*/ 1277957 w 2005070"/>
              <a:gd name="connsiteY10" fmla="*/ 495759 h 1983036"/>
              <a:gd name="connsiteX11" fmla="*/ 1311008 w 2005070"/>
              <a:gd name="connsiteY11" fmla="*/ 506776 h 1983036"/>
              <a:gd name="connsiteX12" fmla="*/ 1476261 w 2005070"/>
              <a:gd name="connsiteY12" fmla="*/ 594910 h 1983036"/>
              <a:gd name="connsiteX13" fmla="*/ 1663547 w 2005070"/>
              <a:gd name="connsiteY13" fmla="*/ 694062 h 1983036"/>
              <a:gd name="connsiteX14" fmla="*/ 1729649 w 2005070"/>
              <a:gd name="connsiteY14" fmla="*/ 705079 h 1983036"/>
              <a:gd name="connsiteX15" fmla="*/ 1795750 w 2005070"/>
              <a:gd name="connsiteY15" fmla="*/ 760163 h 1983036"/>
              <a:gd name="connsiteX16" fmla="*/ 1806767 w 2005070"/>
              <a:gd name="connsiteY16" fmla="*/ 815248 h 1983036"/>
              <a:gd name="connsiteX17" fmla="*/ 1872868 w 2005070"/>
              <a:gd name="connsiteY17" fmla="*/ 1002535 h 1983036"/>
              <a:gd name="connsiteX18" fmla="*/ 1916935 w 2005070"/>
              <a:gd name="connsiteY18" fmla="*/ 1123720 h 1983036"/>
              <a:gd name="connsiteX19" fmla="*/ 1961003 w 2005070"/>
              <a:gd name="connsiteY19" fmla="*/ 1299990 h 1983036"/>
              <a:gd name="connsiteX20" fmla="*/ 1972020 w 2005070"/>
              <a:gd name="connsiteY20" fmla="*/ 1366091 h 1983036"/>
              <a:gd name="connsiteX21" fmla="*/ 1994053 w 2005070"/>
              <a:gd name="connsiteY21" fmla="*/ 1410159 h 1983036"/>
              <a:gd name="connsiteX22" fmla="*/ 2005070 w 2005070"/>
              <a:gd name="connsiteY22" fmla="*/ 1443209 h 1983036"/>
              <a:gd name="connsiteX23" fmla="*/ 1994053 w 2005070"/>
              <a:gd name="connsiteY23" fmla="*/ 1707614 h 1983036"/>
              <a:gd name="connsiteX24" fmla="*/ 1983037 w 2005070"/>
              <a:gd name="connsiteY24" fmla="*/ 1751682 h 1983036"/>
              <a:gd name="connsiteX25" fmla="*/ 1916935 w 2005070"/>
              <a:gd name="connsiteY25" fmla="*/ 1806766 h 1983036"/>
              <a:gd name="connsiteX26" fmla="*/ 1872868 w 2005070"/>
              <a:gd name="connsiteY26" fmla="*/ 1839816 h 1983036"/>
              <a:gd name="connsiteX27" fmla="*/ 1806767 w 2005070"/>
              <a:gd name="connsiteY27" fmla="*/ 1872867 h 1983036"/>
              <a:gd name="connsiteX28" fmla="*/ 1685581 w 2005070"/>
              <a:gd name="connsiteY28" fmla="*/ 1916935 h 1983036"/>
              <a:gd name="connsiteX29" fmla="*/ 1652530 w 2005070"/>
              <a:gd name="connsiteY29" fmla="*/ 1938968 h 1983036"/>
              <a:gd name="connsiteX30" fmla="*/ 1487277 w 2005070"/>
              <a:gd name="connsiteY30" fmla="*/ 1972019 h 1983036"/>
              <a:gd name="connsiteX31" fmla="*/ 1399143 w 2005070"/>
              <a:gd name="connsiteY31" fmla="*/ 1983036 h 1983036"/>
              <a:gd name="connsiteX32" fmla="*/ 1134738 w 2005070"/>
              <a:gd name="connsiteY32" fmla="*/ 1972019 h 1983036"/>
              <a:gd name="connsiteX33" fmla="*/ 1101687 w 2005070"/>
              <a:gd name="connsiteY33" fmla="*/ 1961002 h 1983036"/>
              <a:gd name="connsiteX34" fmla="*/ 1013552 w 2005070"/>
              <a:gd name="connsiteY34" fmla="*/ 1949985 h 1983036"/>
              <a:gd name="connsiteX35" fmla="*/ 914400 w 2005070"/>
              <a:gd name="connsiteY35" fmla="*/ 1916935 h 1983036"/>
              <a:gd name="connsiteX36" fmla="*/ 837282 w 2005070"/>
              <a:gd name="connsiteY36" fmla="*/ 1883884 h 1983036"/>
              <a:gd name="connsiteX37" fmla="*/ 760164 w 2005070"/>
              <a:gd name="connsiteY37" fmla="*/ 1872867 h 1983036"/>
              <a:gd name="connsiteX38" fmla="*/ 649996 w 2005070"/>
              <a:gd name="connsiteY38" fmla="*/ 1828800 h 1983036"/>
              <a:gd name="connsiteX39" fmla="*/ 583894 w 2005070"/>
              <a:gd name="connsiteY39" fmla="*/ 1795749 h 1983036"/>
              <a:gd name="connsiteX40" fmla="*/ 550844 w 2005070"/>
              <a:gd name="connsiteY40" fmla="*/ 1773715 h 1983036"/>
              <a:gd name="connsiteX41" fmla="*/ 440675 w 2005070"/>
              <a:gd name="connsiteY41" fmla="*/ 1751682 h 1983036"/>
              <a:gd name="connsiteX42" fmla="*/ 407624 w 2005070"/>
              <a:gd name="connsiteY42" fmla="*/ 1729648 h 1983036"/>
              <a:gd name="connsiteX43" fmla="*/ 308473 w 2005070"/>
              <a:gd name="connsiteY43" fmla="*/ 1674563 h 1983036"/>
              <a:gd name="connsiteX44" fmla="*/ 231355 w 2005070"/>
              <a:gd name="connsiteY44" fmla="*/ 1630496 h 1983036"/>
              <a:gd name="connsiteX45" fmla="*/ 198304 w 2005070"/>
              <a:gd name="connsiteY45" fmla="*/ 1597445 h 1983036"/>
              <a:gd name="connsiteX46" fmla="*/ 165253 w 2005070"/>
              <a:gd name="connsiteY46" fmla="*/ 1586429 h 1983036"/>
              <a:gd name="connsiteX47" fmla="*/ 110169 w 2005070"/>
              <a:gd name="connsiteY47" fmla="*/ 1542361 h 1983036"/>
              <a:gd name="connsiteX48" fmla="*/ 77118 w 2005070"/>
              <a:gd name="connsiteY48" fmla="*/ 1476260 h 1983036"/>
              <a:gd name="connsiteX49" fmla="*/ 44068 w 2005070"/>
              <a:gd name="connsiteY49" fmla="*/ 1366091 h 1983036"/>
              <a:gd name="connsiteX50" fmla="*/ 33051 w 2005070"/>
              <a:gd name="connsiteY50" fmla="*/ 1222872 h 1983036"/>
              <a:gd name="connsiteX51" fmla="*/ 22034 w 2005070"/>
              <a:gd name="connsiteY51" fmla="*/ 947450 h 1983036"/>
              <a:gd name="connsiteX52" fmla="*/ 11017 w 2005070"/>
              <a:gd name="connsiteY52" fmla="*/ 859315 h 1983036"/>
              <a:gd name="connsiteX53" fmla="*/ 0 w 2005070"/>
              <a:gd name="connsiteY53" fmla="*/ 683045 h 1983036"/>
              <a:gd name="connsiteX54" fmla="*/ 11017 w 2005070"/>
              <a:gd name="connsiteY54" fmla="*/ 396607 h 1983036"/>
              <a:gd name="connsiteX55" fmla="*/ 55085 w 2005070"/>
              <a:gd name="connsiteY55" fmla="*/ 286438 h 1983036"/>
              <a:gd name="connsiteX56" fmla="*/ 88135 w 2005070"/>
              <a:gd name="connsiteY56" fmla="*/ 220337 h 1983036"/>
              <a:gd name="connsiteX57" fmla="*/ 132203 w 2005070"/>
              <a:gd name="connsiteY57" fmla="*/ 143219 h 1983036"/>
              <a:gd name="connsiteX58" fmla="*/ 209321 w 2005070"/>
              <a:gd name="connsiteY58" fmla="*/ 110168 h 1983036"/>
              <a:gd name="connsiteX59" fmla="*/ 275422 w 2005070"/>
              <a:gd name="connsiteY59" fmla="*/ 77118 h 1983036"/>
              <a:gd name="connsiteX60" fmla="*/ 308473 w 2005070"/>
              <a:gd name="connsiteY60" fmla="*/ 55084 h 1983036"/>
              <a:gd name="connsiteX61" fmla="*/ 330506 w 2005070"/>
              <a:gd name="connsiteY61" fmla="*/ 22033 h 198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005070" h="1983036">
                <a:moveTo>
                  <a:pt x="330506" y="22033"/>
                </a:moveTo>
                <a:cubicBezTo>
                  <a:pt x="367229" y="12852"/>
                  <a:pt x="475330" y="0"/>
                  <a:pt x="528810" y="0"/>
                </a:cubicBezTo>
                <a:cubicBezTo>
                  <a:pt x="562064" y="0"/>
                  <a:pt x="594911" y="7344"/>
                  <a:pt x="627962" y="11016"/>
                </a:cubicBezTo>
                <a:cubicBezTo>
                  <a:pt x="722673" y="74158"/>
                  <a:pt x="602844" y="-1542"/>
                  <a:pt x="694063" y="44067"/>
                </a:cubicBezTo>
                <a:cubicBezTo>
                  <a:pt x="779492" y="86782"/>
                  <a:pt x="677089" y="49426"/>
                  <a:pt x="760164" y="77118"/>
                </a:cubicBezTo>
                <a:cubicBezTo>
                  <a:pt x="771181" y="88135"/>
                  <a:pt x="779595" y="102602"/>
                  <a:pt x="793215" y="110168"/>
                </a:cubicBezTo>
                <a:cubicBezTo>
                  <a:pt x="873854" y="154967"/>
                  <a:pt x="852059" y="102911"/>
                  <a:pt x="925417" y="176269"/>
                </a:cubicBezTo>
                <a:cubicBezTo>
                  <a:pt x="954795" y="205647"/>
                  <a:pt x="987598" y="231961"/>
                  <a:pt x="1013552" y="264404"/>
                </a:cubicBezTo>
                <a:cubicBezTo>
                  <a:pt x="1028241" y="282766"/>
                  <a:pt x="1040993" y="302862"/>
                  <a:pt x="1057620" y="319489"/>
                </a:cubicBezTo>
                <a:cubicBezTo>
                  <a:pt x="1097168" y="359037"/>
                  <a:pt x="1148071" y="382109"/>
                  <a:pt x="1189822" y="418641"/>
                </a:cubicBezTo>
                <a:cubicBezTo>
                  <a:pt x="1229972" y="453772"/>
                  <a:pt x="1232211" y="469618"/>
                  <a:pt x="1277957" y="495759"/>
                </a:cubicBezTo>
                <a:cubicBezTo>
                  <a:pt x="1288040" y="501521"/>
                  <a:pt x="1300621" y="501583"/>
                  <a:pt x="1311008" y="506776"/>
                </a:cubicBezTo>
                <a:cubicBezTo>
                  <a:pt x="1366846" y="534695"/>
                  <a:pt x="1421560" y="564824"/>
                  <a:pt x="1476261" y="594910"/>
                </a:cubicBezTo>
                <a:cubicBezTo>
                  <a:pt x="1529090" y="623966"/>
                  <a:pt x="1614588" y="685902"/>
                  <a:pt x="1663547" y="694062"/>
                </a:cubicBezTo>
                <a:lnTo>
                  <a:pt x="1729649" y="705079"/>
                </a:lnTo>
                <a:cubicBezTo>
                  <a:pt x="1748628" y="717732"/>
                  <a:pt x="1785148" y="738959"/>
                  <a:pt x="1795750" y="760163"/>
                </a:cubicBezTo>
                <a:cubicBezTo>
                  <a:pt x="1804124" y="776911"/>
                  <a:pt x="1801089" y="797404"/>
                  <a:pt x="1806767" y="815248"/>
                </a:cubicBezTo>
                <a:cubicBezTo>
                  <a:pt x="1826840" y="878335"/>
                  <a:pt x="1851119" y="940006"/>
                  <a:pt x="1872868" y="1002535"/>
                </a:cubicBezTo>
                <a:cubicBezTo>
                  <a:pt x="1910583" y="1110967"/>
                  <a:pt x="1878249" y="1027003"/>
                  <a:pt x="1916935" y="1123720"/>
                </a:cubicBezTo>
                <a:cubicBezTo>
                  <a:pt x="1941669" y="1272122"/>
                  <a:pt x="1918990" y="1215963"/>
                  <a:pt x="1961003" y="1299990"/>
                </a:cubicBezTo>
                <a:cubicBezTo>
                  <a:pt x="1964675" y="1322024"/>
                  <a:pt x="1965601" y="1344695"/>
                  <a:pt x="1972020" y="1366091"/>
                </a:cubicBezTo>
                <a:cubicBezTo>
                  <a:pt x="1976739" y="1381821"/>
                  <a:pt x="1987584" y="1395064"/>
                  <a:pt x="1994053" y="1410159"/>
                </a:cubicBezTo>
                <a:cubicBezTo>
                  <a:pt x="1998627" y="1420833"/>
                  <a:pt x="2001398" y="1432192"/>
                  <a:pt x="2005070" y="1443209"/>
                </a:cubicBezTo>
                <a:cubicBezTo>
                  <a:pt x="2001398" y="1531344"/>
                  <a:pt x="2000338" y="1619627"/>
                  <a:pt x="1994053" y="1707614"/>
                </a:cubicBezTo>
                <a:cubicBezTo>
                  <a:pt x="1992974" y="1722717"/>
                  <a:pt x="1990549" y="1738536"/>
                  <a:pt x="1983037" y="1751682"/>
                </a:cubicBezTo>
                <a:cubicBezTo>
                  <a:pt x="1968849" y="1776512"/>
                  <a:pt x="1938962" y="1791033"/>
                  <a:pt x="1916935" y="1806766"/>
                </a:cubicBezTo>
                <a:cubicBezTo>
                  <a:pt x="1901994" y="1817438"/>
                  <a:pt x="1888613" y="1830369"/>
                  <a:pt x="1872868" y="1839816"/>
                </a:cubicBezTo>
                <a:cubicBezTo>
                  <a:pt x="1851744" y="1852490"/>
                  <a:pt x="1829134" y="1862544"/>
                  <a:pt x="1806767" y="1872867"/>
                </a:cubicBezTo>
                <a:cubicBezTo>
                  <a:pt x="1729919" y="1908336"/>
                  <a:pt x="1749100" y="1901055"/>
                  <a:pt x="1685581" y="1916935"/>
                </a:cubicBezTo>
                <a:cubicBezTo>
                  <a:pt x="1674564" y="1924279"/>
                  <a:pt x="1664973" y="1934443"/>
                  <a:pt x="1652530" y="1938968"/>
                </a:cubicBezTo>
                <a:cubicBezTo>
                  <a:pt x="1600282" y="1957967"/>
                  <a:pt x="1541998" y="1964723"/>
                  <a:pt x="1487277" y="1972019"/>
                </a:cubicBezTo>
                <a:lnTo>
                  <a:pt x="1399143" y="1983036"/>
                </a:lnTo>
                <a:cubicBezTo>
                  <a:pt x="1311008" y="1979364"/>
                  <a:pt x="1222708" y="1978535"/>
                  <a:pt x="1134738" y="1972019"/>
                </a:cubicBezTo>
                <a:cubicBezTo>
                  <a:pt x="1123157" y="1971161"/>
                  <a:pt x="1113113" y="1963079"/>
                  <a:pt x="1101687" y="1961002"/>
                </a:cubicBezTo>
                <a:cubicBezTo>
                  <a:pt x="1072558" y="1955706"/>
                  <a:pt x="1042930" y="1953657"/>
                  <a:pt x="1013552" y="1949985"/>
                </a:cubicBezTo>
                <a:cubicBezTo>
                  <a:pt x="980501" y="1938968"/>
                  <a:pt x="946916" y="1929441"/>
                  <a:pt x="914400" y="1916935"/>
                </a:cubicBezTo>
                <a:cubicBezTo>
                  <a:pt x="875578" y="1902004"/>
                  <a:pt x="874859" y="1891400"/>
                  <a:pt x="837282" y="1883884"/>
                </a:cubicBezTo>
                <a:cubicBezTo>
                  <a:pt x="811819" y="1878791"/>
                  <a:pt x="785870" y="1876539"/>
                  <a:pt x="760164" y="1872867"/>
                </a:cubicBezTo>
                <a:cubicBezTo>
                  <a:pt x="723441" y="1858178"/>
                  <a:pt x="682905" y="1850739"/>
                  <a:pt x="649996" y="1828800"/>
                </a:cubicBezTo>
                <a:cubicBezTo>
                  <a:pt x="607282" y="1800324"/>
                  <a:pt x="629506" y="1810953"/>
                  <a:pt x="583894" y="1795749"/>
                </a:cubicBezTo>
                <a:cubicBezTo>
                  <a:pt x="572877" y="1788404"/>
                  <a:pt x="563499" y="1777609"/>
                  <a:pt x="550844" y="1773715"/>
                </a:cubicBezTo>
                <a:cubicBezTo>
                  <a:pt x="515050" y="1762702"/>
                  <a:pt x="440675" y="1751682"/>
                  <a:pt x="440675" y="1751682"/>
                </a:cubicBezTo>
                <a:cubicBezTo>
                  <a:pt x="429658" y="1744337"/>
                  <a:pt x="419120" y="1736217"/>
                  <a:pt x="407624" y="1729648"/>
                </a:cubicBezTo>
                <a:cubicBezTo>
                  <a:pt x="363676" y="1704534"/>
                  <a:pt x="352513" y="1707593"/>
                  <a:pt x="308473" y="1674563"/>
                </a:cubicBezTo>
                <a:cubicBezTo>
                  <a:pt x="242839" y="1625337"/>
                  <a:pt x="311797" y="1650607"/>
                  <a:pt x="231355" y="1630496"/>
                </a:cubicBezTo>
                <a:cubicBezTo>
                  <a:pt x="220338" y="1619479"/>
                  <a:pt x="211268" y="1606087"/>
                  <a:pt x="198304" y="1597445"/>
                </a:cubicBezTo>
                <a:cubicBezTo>
                  <a:pt x="188641" y="1591003"/>
                  <a:pt x="174321" y="1593683"/>
                  <a:pt x="165253" y="1586429"/>
                </a:cubicBezTo>
                <a:cubicBezTo>
                  <a:pt x="94062" y="1529476"/>
                  <a:pt x="193246" y="1570053"/>
                  <a:pt x="110169" y="1542361"/>
                </a:cubicBezTo>
                <a:cubicBezTo>
                  <a:pt x="69988" y="1421817"/>
                  <a:pt x="134072" y="1604406"/>
                  <a:pt x="77118" y="1476260"/>
                </a:cubicBezTo>
                <a:cubicBezTo>
                  <a:pt x="61793" y="1441779"/>
                  <a:pt x="53223" y="1402712"/>
                  <a:pt x="44068" y="1366091"/>
                </a:cubicBezTo>
                <a:cubicBezTo>
                  <a:pt x="40396" y="1318351"/>
                  <a:pt x="35568" y="1270687"/>
                  <a:pt x="33051" y="1222872"/>
                </a:cubicBezTo>
                <a:cubicBezTo>
                  <a:pt x="28222" y="1131118"/>
                  <a:pt x="27592" y="1039162"/>
                  <a:pt x="22034" y="947450"/>
                </a:cubicBezTo>
                <a:cubicBezTo>
                  <a:pt x="20243" y="917897"/>
                  <a:pt x="13476" y="888820"/>
                  <a:pt x="11017" y="859315"/>
                </a:cubicBezTo>
                <a:cubicBezTo>
                  <a:pt x="6128" y="800647"/>
                  <a:pt x="3672" y="741802"/>
                  <a:pt x="0" y="683045"/>
                </a:cubicBezTo>
                <a:cubicBezTo>
                  <a:pt x="3672" y="587566"/>
                  <a:pt x="2098" y="491740"/>
                  <a:pt x="11017" y="396607"/>
                </a:cubicBezTo>
                <a:cubicBezTo>
                  <a:pt x="15029" y="353813"/>
                  <a:pt x="39080" y="323782"/>
                  <a:pt x="55085" y="286438"/>
                </a:cubicBezTo>
                <a:cubicBezTo>
                  <a:pt x="98369" y="185444"/>
                  <a:pt x="27645" y="326198"/>
                  <a:pt x="88135" y="220337"/>
                </a:cubicBezTo>
                <a:cubicBezTo>
                  <a:pt x="99657" y="200173"/>
                  <a:pt x="114308" y="161114"/>
                  <a:pt x="132203" y="143219"/>
                </a:cubicBezTo>
                <a:cubicBezTo>
                  <a:pt x="157564" y="117858"/>
                  <a:pt x="175607" y="118596"/>
                  <a:pt x="209321" y="110168"/>
                </a:cubicBezTo>
                <a:cubicBezTo>
                  <a:pt x="304040" y="47023"/>
                  <a:pt x="184195" y="122731"/>
                  <a:pt x="275422" y="77118"/>
                </a:cubicBezTo>
                <a:cubicBezTo>
                  <a:pt x="287265" y="71197"/>
                  <a:pt x="296630" y="61006"/>
                  <a:pt x="308473" y="55084"/>
                </a:cubicBezTo>
                <a:cubicBezTo>
                  <a:pt x="318860" y="49891"/>
                  <a:pt x="293783" y="31214"/>
                  <a:pt x="330506" y="220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0800" y="4343400"/>
            <a:ext cx="22098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61999"/>
          <a:stretch/>
        </p:blipFill>
        <p:spPr>
          <a:xfrm>
            <a:off x="1695449" y="2331902"/>
            <a:ext cx="1631874" cy="2742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8163" y="3703093"/>
            <a:ext cx="275280" cy="182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7263" y="2841553"/>
            <a:ext cx="275280" cy="182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1371600"/>
            <a:ext cx="327063" cy="15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64903" y="1616726"/>
            <a:ext cx="327063" cy="15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449" y="228600"/>
            <a:ext cx="20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 extensor muscle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153400" cy="6889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67056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62800" y="67056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>
          <a:xfrm>
            <a:off x="1066800" y="990600"/>
            <a:ext cx="705081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685800"/>
            <a:ext cx="3053982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528570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095836" cy="659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3800" y="1524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436" y="4953000"/>
            <a:ext cx="4019964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740623" y="16042"/>
            <a:ext cx="2074640" cy="358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45347"/>
            <a:ext cx="3447505" cy="269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74" y="6074352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Christoph </a:t>
            </a:r>
            <a:r>
              <a:rPr lang="en-US" dirty="0" err="1" smtClean="0"/>
              <a:t>Körber</a:t>
            </a:r>
            <a:r>
              <a:rPr lang="en-US" dirty="0" smtClean="0"/>
              <a:t> </a:t>
            </a:r>
            <a:r>
              <a:rPr lang="en-US" dirty="0"/>
              <a:t>and Thomas </a:t>
            </a:r>
            <a:r>
              <a:rPr lang="en-US" dirty="0" err="1" smtClean="0"/>
              <a:t>Kuner</a:t>
            </a:r>
            <a:endParaRPr lang="en-US" dirty="0"/>
          </a:p>
          <a:p>
            <a:r>
              <a:rPr lang="en-US" dirty="0" smtClean="0"/>
              <a:t>Heidelberg</a:t>
            </a:r>
            <a:r>
              <a:rPr lang="en-US" dirty="0"/>
              <a:t>, </a:t>
            </a:r>
            <a:r>
              <a:rPr lang="en-US" dirty="0" smtClean="0"/>
              <a:t>Germany, </a:t>
            </a:r>
            <a:r>
              <a:rPr lang="fr-FR" dirty="0" smtClean="0"/>
              <a:t>Front</a:t>
            </a:r>
            <a:r>
              <a:rPr lang="fr-FR" dirty="0"/>
              <a:t>. </a:t>
            </a:r>
            <a:r>
              <a:rPr lang="fr-FR" dirty="0" err="1"/>
              <a:t>Synaptic</a:t>
            </a:r>
            <a:r>
              <a:rPr lang="fr-FR" dirty="0"/>
              <a:t> </a:t>
            </a:r>
            <a:r>
              <a:rPr lang="fr-FR" dirty="0" err="1"/>
              <a:t>Neurosci</a:t>
            </a:r>
            <a:r>
              <a:rPr lang="fr-FR" dirty="0"/>
              <a:t>., </a:t>
            </a:r>
            <a:r>
              <a:rPr lang="fr-FR" dirty="0" smtClean="0"/>
              <a:t>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740623" y="16042"/>
            <a:ext cx="2074640" cy="358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-25021"/>
            <a:ext cx="2286000" cy="668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45347"/>
            <a:ext cx="3447505" cy="269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74" y="6074352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Christoph </a:t>
            </a:r>
            <a:r>
              <a:rPr lang="en-US" dirty="0" err="1" smtClean="0"/>
              <a:t>Körber</a:t>
            </a:r>
            <a:r>
              <a:rPr lang="en-US" dirty="0" smtClean="0"/>
              <a:t> </a:t>
            </a:r>
            <a:r>
              <a:rPr lang="en-US" dirty="0"/>
              <a:t>and Thomas </a:t>
            </a:r>
            <a:r>
              <a:rPr lang="en-US" dirty="0" err="1" smtClean="0"/>
              <a:t>Kuner</a:t>
            </a:r>
            <a:endParaRPr lang="en-US" dirty="0"/>
          </a:p>
          <a:p>
            <a:r>
              <a:rPr lang="en-US" dirty="0" smtClean="0"/>
              <a:t>Heidelberg</a:t>
            </a:r>
            <a:r>
              <a:rPr lang="en-US" dirty="0"/>
              <a:t>, </a:t>
            </a:r>
            <a:r>
              <a:rPr lang="en-US" dirty="0" smtClean="0"/>
              <a:t>Germany, </a:t>
            </a:r>
            <a:r>
              <a:rPr lang="fr-FR" dirty="0" smtClean="0"/>
              <a:t>Front</a:t>
            </a:r>
            <a:r>
              <a:rPr lang="fr-FR" dirty="0"/>
              <a:t>. </a:t>
            </a:r>
            <a:r>
              <a:rPr lang="fr-FR" dirty="0" err="1"/>
              <a:t>Synaptic</a:t>
            </a:r>
            <a:r>
              <a:rPr lang="fr-FR" dirty="0"/>
              <a:t> </a:t>
            </a:r>
            <a:r>
              <a:rPr lang="fr-FR" dirty="0" err="1"/>
              <a:t>Neurosci</a:t>
            </a:r>
            <a:r>
              <a:rPr lang="fr-FR" dirty="0"/>
              <a:t>., </a:t>
            </a:r>
            <a:r>
              <a:rPr lang="fr-FR" dirty="0" smtClean="0"/>
              <a:t>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59931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1137" y="236856"/>
            <a:ext cx="1865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Leg opener</a:t>
            </a:r>
          </a:p>
          <a:p>
            <a:pPr algn="ctr"/>
            <a:r>
              <a:rPr lang="en-US" dirty="0" smtClean="0"/>
              <a:t>1 excitatory nerve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721434" cy="5714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217" y="5957140"/>
            <a:ext cx="891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Mykles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D.L.,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S.A.,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Koenders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A., and Cooper, R.L. (2002)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Myofibrillar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protein isoform expression is correlated with synaptic efficacy in slow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the claw and leg opener muscles of crayfish and lobster.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Journal of Experimental Biology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205 (4): 513-522.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6DEE-FBBE-400B-B52E-696A728A1174}" type="slidenum">
              <a:rPr lang="en-US"/>
              <a:pPr/>
              <a:t>9</a:t>
            </a:fld>
            <a:endParaRPr lang="en-US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Endoskeletons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Vertebrate endoskeletons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/>
              <a:t>have bone and/or cartilage</a:t>
            </a:r>
          </a:p>
          <a:p>
            <a:pPr>
              <a:buFontTx/>
              <a:buNone/>
            </a:pPr>
            <a:r>
              <a:rPr lang="en-US"/>
              <a:t>	-Bone is much stronger than cartilage, and much less flexible</a:t>
            </a:r>
          </a:p>
          <a:p>
            <a:pPr>
              <a:buFontTx/>
              <a:buNone/>
            </a:pPr>
            <a:r>
              <a:rPr lang="en-US"/>
              <a:t>Unlike chitin, bone and cartilage are living tissues</a:t>
            </a:r>
          </a:p>
          <a:p>
            <a:pPr>
              <a:buFontTx/>
              <a:buNone/>
            </a:pPr>
            <a:r>
              <a:rPr lang="en-US"/>
              <a:t>	-They can change and remodel in response to injury or physical 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8746718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081" y="152400"/>
            <a:ext cx="464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Leg extensor</a:t>
            </a:r>
          </a:p>
          <a:p>
            <a:pPr algn="ctr"/>
            <a:r>
              <a:rPr lang="en-US" dirty="0" smtClean="0"/>
              <a:t>Mixed innervation</a:t>
            </a:r>
          </a:p>
          <a:p>
            <a:pPr algn="ctr"/>
            <a:r>
              <a:rPr lang="en-US" dirty="0" smtClean="0"/>
              <a:t>High and low motor nerves on one muscle 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8262455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33"/>
            <a:ext cx="5181600" cy="280804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1163" y="238125"/>
            <a:ext cx="1445237" cy="1762125"/>
          </a:xfrm>
          <a:custGeom>
            <a:avLst/>
            <a:gdLst>
              <a:gd name="connsiteX0" fmla="*/ 1311887 w 1445237"/>
              <a:gd name="connsiteY0" fmla="*/ 1495425 h 1762125"/>
              <a:gd name="connsiteX1" fmla="*/ 1264262 w 1445237"/>
              <a:gd name="connsiteY1" fmla="*/ 1524000 h 1762125"/>
              <a:gd name="connsiteX2" fmla="*/ 1169012 w 1445237"/>
              <a:gd name="connsiteY2" fmla="*/ 1543050 h 1762125"/>
              <a:gd name="connsiteX3" fmla="*/ 1130912 w 1445237"/>
              <a:gd name="connsiteY3" fmla="*/ 1552575 h 1762125"/>
              <a:gd name="connsiteX4" fmla="*/ 1073762 w 1445237"/>
              <a:gd name="connsiteY4" fmla="*/ 1571625 h 1762125"/>
              <a:gd name="connsiteX5" fmla="*/ 892787 w 1445237"/>
              <a:gd name="connsiteY5" fmla="*/ 1590675 h 1762125"/>
              <a:gd name="connsiteX6" fmla="*/ 826112 w 1445237"/>
              <a:gd name="connsiteY6" fmla="*/ 1657350 h 1762125"/>
              <a:gd name="connsiteX7" fmla="*/ 807062 w 1445237"/>
              <a:gd name="connsiteY7" fmla="*/ 1685925 h 1762125"/>
              <a:gd name="connsiteX8" fmla="*/ 797537 w 1445237"/>
              <a:gd name="connsiteY8" fmla="*/ 1714500 h 1762125"/>
              <a:gd name="connsiteX9" fmla="*/ 788012 w 1445237"/>
              <a:gd name="connsiteY9" fmla="*/ 1752600 h 1762125"/>
              <a:gd name="connsiteX10" fmla="*/ 740387 w 1445237"/>
              <a:gd name="connsiteY10" fmla="*/ 1762125 h 1762125"/>
              <a:gd name="connsiteX11" fmla="*/ 654662 w 1445237"/>
              <a:gd name="connsiteY11" fmla="*/ 1752600 h 1762125"/>
              <a:gd name="connsiteX12" fmla="*/ 597512 w 1445237"/>
              <a:gd name="connsiteY12" fmla="*/ 1733550 h 1762125"/>
              <a:gd name="connsiteX13" fmla="*/ 559412 w 1445237"/>
              <a:gd name="connsiteY13" fmla="*/ 1724025 h 1762125"/>
              <a:gd name="connsiteX14" fmla="*/ 521312 w 1445237"/>
              <a:gd name="connsiteY14" fmla="*/ 1695450 h 1762125"/>
              <a:gd name="connsiteX15" fmla="*/ 473687 w 1445237"/>
              <a:gd name="connsiteY15" fmla="*/ 1647825 h 1762125"/>
              <a:gd name="connsiteX16" fmla="*/ 435587 w 1445237"/>
              <a:gd name="connsiteY16" fmla="*/ 1638300 h 1762125"/>
              <a:gd name="connsiteX17" fmla="*/ 407012 w 1445237"/>
              <a:gd name="connsiteY17" fmla="*/ 1609725 h 1762125"/>
              <a:gd name="connsiteX18" fmla="*/ 378437 w 1445237"/>
              <a:gd name="connsiteY18" fmla="*/ 1590675 h 1762125"/>
              <a:gd name="connsiteX19" fmla="*/ 359387 w 1445237"/>
              <a:gd name="connsiteY19" fmla="*/ 1552575 h 1762125"/>
              <a:gd name="connsiteX20" fmla="*/ 330812 w 1445237"/>
              <a:gd name="connsiteY20" fmla="*/ 1533525 h 1762125"/>
              <a:gd name="connsiteX21" fmla="*/ 302237 w 1445237"/>
              <a:gd name="connsiteY21" fmla="*/ 1495425 h 1762125"/>
              <a:gd name="connsiteX22" fmla="*/ 273662 w 1445237"/>
              <a:gd name="connsiteY22" fmla="*/ 1466850 h 1762125"/>
              <a:gd name="connsiteX23" fmla="*/ 235562 w 1445237"/>
              <a:gd name="connsiteY23" fmla="*/ 1371600 h 1762125"/>
              <a:gd name="connsiteX24" fmla="*/ 226037 w 1445237"/>
              <a:gd name="connsiteY24" fmla="*/ 1343025 h 1762125"/>
              <a:gd name="connsiteX25" fmla="*/ 197462 w 1445237"/>
              <a:gd name="connsiteY25" fmla="*/ 1247775 h 1762125"/>
              <a:gd name="connsiteX26" fmla="*/ 178412 w 1445237"/>
              <a:gd name="connsiteY26" fmla="*/ 1209675 h 1762125"/>
              <a:gd name="connsiteX27" fmla="*/ 159362 w 1445237"/>
              <a:gd name="connsiteY27" fmla="*/ 1123950 h 1762125"/>
              <a:gd name="connsiteX28" fmla="*/ 121262 w 1445237"/>
              <a:gd name="connsiteY28" fmla="*/ 1000125 h 1762125"/>
              <a:gd name="connsiteX29" fmla="*/ 111737 w 1445237"/>
              <a:gd name="connsiteY29" fmla="*/ 923925 h 1762125"/>
              <a:gd name="connsiteX30" fmla="*/ 102212 w 1445237"/>
              <a:gd name="connsiteY30" fmla="*/ 885825 h 1762125"/>
              <a:gd name="connsiteX31" fmla="*/ 83162 w 1445237"/>
              <a:gd name="connsiteY31" fmla="*/ 790575 h 1762125"/>
              <a:gd name="connsiteX32" fmla="*/ 73637 w 1445237"/>
              <a:gd name="connsiteY32" fmla="*/ 742950 h 1762125"/>
              <a:gd name="connsiteX33" fmla="*/ 45062 w 1445237"/>
              <a:gd name="connsiteY33" fmla="*/ 571500 h 1762125"/>
              <a:gd name="connsiteX34" fmla="*/ 16487 w 1445237"/>
              <a:gd name="connsiteY34" fmla="*/ 400050 h 1762125"/>
              <a:gd name="connsiteX35" fmla="*/ 216512 w 1445237"/>
              <a:gd name="connsiteY35" fmla="*/ 9525 h 1762125"/>
              <a:gd name="connsiteX36" fmla="*/ 321287 w 1445237"/>
              <a:gd name="connsiteY36" fmla="*/ 0 h 1762125"/>
              <a:gd name="connsiteX37" fmla="*/ 407012 w 1445237"/>
              <a:gd name="connsiteY37" fmla="*/ 9525 h 1762125"/>
              <a:gd name="connsiteX38" fmla="*/ 483212 w 1445237"/>
              <a:gd name="connsiteY38" fmla="*/ 38100 h 1762125"/>
              <a:gd name="connsiteX39" fmla="*/ 521312 w 1445237"/>
              <a:gd name="connsiteY39" fmla="*/ 47625 h 1762125"/>
              <a:gd name="connsiteX40" fmla="*/ 549887 w 1445237"/>
              <a:gd name="connsiteY40" fmla="*/ 66675 h 1762125"/>
              <a:gd name="connsiteX41" fmla="*/ 654662 w 1445237"/>
              <a:gd name="connsiteY41" fmla="*/ 123825 h 1762125"/>
              <a:gd name="connsiteX42" fmla="*/ 730862 w 1445237"/>
              <a:gd name="connsiteY42" fmla="*/ 161925 h 1762125"/>
              <a:gd name="connsiteX43" fmla="*/ 797537 w 1445237"/>
              <a:gd name="connsiteY43" fmla="*/ 200025 h 1762125"/>
              <a:gd name="connsiteX44" fmla="*/ 826112 w 1445237"/>
              <a:gd name="connsiteY44" fmla="*/ 209550 h 1762125"/>
              <a:gd name="connsiteX45" fmla="*/ 864212 w 1445237"/>
              <a:gd name="connsiteY45" fmla="*/ 228600 h 1762125"/>
              <a:gd name="connsiteX46" fmla="*/ 911837 w 1445237"/>
              <a:gd name="connsiteY46" fmla="*/ 247650 h 1762125"/>
              <a:gd name="connsiteX47" fmla="*/ 968987 w 1445237"/>
              <a:gd name="connsiteY47" fmla="*/ 266700 h 1762125"/>
              <a:gd name="connsiteX48" fmla="*/ 1007087 w 1445237"/>
              <a:gd name="connsiteY48" fmla="*/ 295275 h 1762125"/>
              <a:gd name="connsiteX49" fmla="*/ 1092812 w 1445237"/>
              <a:gd name="connsiteY49" fmla="*/ 333375 h 1762125"/>
              <a:gd name="connsiteX50" fmla="*/ 1169012 w 1445237"/>
              <a:gd name="connsiteY50" fmla="*/ 400050 h 1762125"/>
              <a:gd name="connsiteX51" fmla="*/ 1245212 w 1445237"/>
              <a:gd name="connsiteY51" fmla="*/ 457200 h 1762125"/>
              <a:gd name="connsiteX52" fmla="*/ 1283312 w 1445237"/>
              <a:gd name="connsiteY52" fmla="*/ 514350 h 1762125"/>
              <a:gd name="connsiteX53" fmla="*/ 1330937 w 1445237"/>
              <a:gd name="connsiteY53" fmla="*/ 571500 h 1762125"/>
              <a:gd name="connsiteX54" fmla="*/ 1359512 w 1445237"/>
              <a:gd name="connsiteY54" fmla="*/ 638175 h 1762125"/>
              <a:gd name="connsiteX55" fmla="*/ 1407137 w 1445237"/>
              <a:gd name="connsiteY55" fmla="*/ 733425 h 1762125"/>
              <a:gd name="connsiteX56" fmla="*/ 1426187 w 1445237"/>
              <a:gd name="connsiteY56" fmla="*/ 771525 h 1762125"/>
              <a:gd name="connsiteX57" fmla="*/ 1445237 w 1445237"/>
              <a:gd name="connsiteY57" fmla="*/ 828675 h 1762125"/>
              <a:gd name="connsiteX58" fmla="*/ 1435712 w 1445237"/>
              <a:gd name="connsiteY58" fmla="*/ 1095375 h 1762125"/>
              <a:gd name="connsiteX59" fmla="*/ 1426187 w 1445237"/>
              <a:gd name="connsiteY59" fmla="*/ 1123950 h 1762125"/>
              <a:gd name="connsiteX60" fmla="*/ 1416662 w 1445237"/>
              <a:gd name="connsiteY60" fmla="*/ 1181100 h 1762125"/>
              <a:gd name="connsiteX61" fmla="*/ 1407137 w 1445237"/>
              <a:gd name="connsiteY61" fmla="*/ 1209675 h 1762125"/>
              <a:gd name="connsiteX62" fmla="*/ 1388087 w 1445237"/>
              <a:gd name="connsiteY62" fmla="*/ 1314450 h 1762125"/>
              <a:gd name="connsiteX63" fmla="*/ 1359512 w 1445237"/>
              <a:gd name="connsiteY63" fmla="*/ 1400175 h 1762125"/>
              <a:gd name="connsiteX64" fmla="*/ 1349987 w 1445237"/>
              <a:gd name="connsiteY64" fmla="*/ 1428750 h 1762125"/>
              <a:gd name="connsiteX65" fmla="*/ 1311887 w 1445237"/>
              <a:gd name="connsiteY65" fmla="*/ 1495425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45237" h="1762125">
                <a:moveTo>
                  <a:pt x="1311887" y="1495425"/>
                </a:moveTo>
                <a:cubicBezTo>
                  <a:pt x="1297599" y="1511300"/>
                  <a:pt x="1281180" y="1516481"/>
                  <a:pt x="1264262" y="1524000"/>
                </a:cubicBezTo>
                <a:cubicBezTo>
                  <a:pt x="1246160" y="1532045"/>
                  <a:pt x="1181930" y="1540466"/>
                  <a:pt x="1169012" y="1543050"/>
                </a:cubicBezTo>
                <a:cubicBezTo>
                  <a:pt x="1156175" y="1545617"/>
                  <a:pt x="1143451" y="1548813"/>
                  <a:pt x="1130912" y="1552575"/>
                </a:cubicBezTo>
                <a:cubicBezTo>
                  <a:pt x="1111678" y="1558345"/>
                  <a:pt x="1093773" y="1569957"/>
                  <a:pt x="1073762" y="1571625"/>
                </a:cubicBezTo>
                <a:cubicBezTo>
                  <a:pt x="937089" y="1583014"/>
                  <a:pt x="997310" y="1575743"/>
                  <a:pt x="892787" y="1590675"/>
                </a:cubicBezTo>
                <a:cubicBezTo>
                  <a:pt x="798610" y="1653459"/>
                  <a:pt x="855451" y="1598672"/>
                  <a:pt x="826112" y="1657350"/>
                </a:cubicBezTo>
                <a:cubicBezTo>
                  <a:pt x="820992" y="1667589"/>
                  <a:pt x="812182" y="1675686"/>
                  <a:pt x="807062" y="1685925"/>
                </a:cubicBezTo>
                <a:cubicBezTo>
                  <a:pt x="802572" y="1694905"/>
                  <a:pt x="800295" y="1704846"/>
                  <a:pt x="797537" y="1714500"/>
                </a:cubicBezTo>
                <a:cubicBezTo>
                  <a:pt x="793941" y="1727087"/>
                  <a:pt x="798069" y="1744219"/>
                  <a:pt x="788012" y="1752600"/>
                </a:cubicBezTo>
                <a:cubicBezTo>
                  <a:pt x="775575" y="1762964"/>
                  <a:pt x="756262" y="1758950"/>
                  <a:pt x="740387" y="1762125"/>
                </a:cubicBezTo>
                <a:cubicBezTo>
                  <a:pt x="711812" y="1758950"/>
                  <a:pt x="682855" y="1758239"/>
                  <a:pt x="654662" y="1752600"/>
                </a:cubicBezTo>
                <a:cubicBezTo>
                  <a:pt x="634971" y="1748662"/>
                  <a:pt x="616993" y="1738420"/>
                  <a:pt x="597512" y="1733550"/>
                </a:cubicBezTo>
                <a:lnTo>
                  <a:pt x="559412" y="1724025"/>
                </a:lnTo>
                <a:cubicBezTo>
                  <a:pt x="546712" y="1714500"/>
                  <a:pt x="533177" y="1705997"/>
                  <a:pt x="521312" y="1695450"/>
                </a:cubicBezTo>
                <a:cubicBezTo>
                  <a:pt x="504532" y="1680535"/>
                  <a:pt x="492367" y="1660278"/>
                  <a:pt x="473687" y="1647825"/>
                </a:cubicBezTo>
                <a:cubicBezTo>
                  <a:pt x="462795" y="1640563"/>
                  <a:pt x="448287" y="1641475"/>
                  <a:pt x="435587" y="1638300"/>
                </a:cubicBezTo>
                <a:cubicBezTo>
                  <a:pt x="426062" y="1628775"/>
                  <a:pt x="417360" y="1618349"/>
                  <a:pt x="407012" y="1609725"/>
                </a:cubicBezTo>
                <a:cubicBezTo>
                  <a:pt x="398218" y="1602396"/>
                  <a:pt x="385766" y="1599469"/>
                  <a:pt x="378437" y="1590675"/>
                </a:cubicBezTo>
                <a:cubicBezTo>
                  <a:pt x="369347" y="1579767"/>
                  <a:pt x="368477" y="1563483"/>
                  <a:pt x="359387" y="1552575"/>
                </a:cubicBezTo>
                <a:cubicBezTo>
                  <a:pt x="352058" y="1543781"/>
                  <a:pt x="338907" y="1541620"/>
                  <a:pt x="330812" y="1533525"/>
                </a:cubicBezTo>
                <a:cubicBezTo>
                  <a:pt x="319587" y="1522300"/>
                  <a:pt x="312568" y="1507478"/>
                  <a:pt x="302237" y="1495425"/>
                </a:cubicBezTo>
                <a:cubicBezTo>
                  <a:pt x="293471" y="1485198"/>
                  <a:pt x="281492" y="1477811"/>
                  <a:pt x="273662" y="1466850"/>
                </a:cubicBezTo>
                <a:cubicBezTo>
                  <a:pt x="256143" y="1442324"/>
                  <a:pt x="244237" y="1397625"/>
                  <a:pt x="235562" y="1371600"/>
                </a:cubicBezTo>
                <a:cubicBezTo>
                  <a:pt x="232387" y="1362075"/>
                  <a:pt x="228472" y="1352765"/>
                  <a:pt x="226037" y="1343025"/>
                </a:cubicBezTo>
                <a:cubicBezTo>
                  <a:pt x="219201" y="1315680"/>
                  <a:pt x="209057" y="1270965"/>
                  <a:pt x="197462" y="1247775"/>
                </a:cubicBezTo>
                <a:lnTo>
                  <a:pt x="178412" y="1209675"/>
                </a:lnTo>
                <a:cubicBezTo>
                  <a:pt x="174637" y="1190802"/>
                  <a:pt x="166088" y="1144127"/>
                  <a:pt x="159362" y="1123950"/>
                </a:cubicBezTo>
                <a:cubicBezTo>
                  <a:pt x="139830" y="1065354"/>
                  <a:pt x="130307" y="1072488"/>
                  <a:pt x="121262" y="1000125"/>
                </a:cubicBezTo>
                <a:cubicBezTo>
                  <a:pt x="118087" y="974725"/>
                  <a:pt x="115945" y="949174"/>
                  <a:pt x="111737" y="923925"/>
                </a:cubicBezTo>
                <a:cubicBezTo>
                  <a:pt x="109585" y="911012"/>
                  <a:pt x="104955" y="898625"/>
                  <a:pt x="102212" y="885825"/>
                </a:cubicBezTo>
                <a:cubicBezTo>
                  <a:pt x="95428" y="854165"/>
                  <a:pt x="89512" y="822325"/>
                  <a:pt x="83162" y="790575"/>
                </a:cubicBezTo>
                <a:cubicBezTo>
                  <a:pt x="79987" y="774700"/>
                  <a:pt x="76299" y="758919"/>
                  <a:pt x="73637" y="742950"/>
                </a:cubicBezTo>
                <a:cubicBezTo>
                  <a:pt x="64112" y="685800"/>
                  <a:pt x="56425" y="628313"/>
                  <a:pt x="45062" y="571500"/>
                </a:cubicBezTo>
                <a:cubicBezTo>
                  <a:pt x="20992" y="451149"/>
                  <a:pt x="30028" y="508379"/>
                  <a:pt x="16487" y="400050"/>
                </a:cubicBezTo>
                <a:cubicBezTo>
                  <a:pt x="27832" y="-53730"/>
                  <a:pt x="-100985" y="30009"/>
                  <a:pt x="216512" y="9525"/>
                </a:cubicBezTo>
                <a:cubicBezTo>
                  <a:pt x="251508" y="7267"/>
                  <a:pt x="286362" y="3175"/>
                  <a:pt x="321287" y="0"/>
                </a:cubicBezTo>
                <a:cubicBezTo>
                  <a:pt x="349862" y="3175"/>
                  <a:pt x="378652" y="4798"/>
                  <a:pt x="407012" y="9525"/>
                </a:cubicBezTo>
                <a:cubicBezTo>
                  <a:pt x="420388" y="11754"/>
                  <a:pt x="479770" y="36953"/>
                  <a:pt x="483212" y="38100"/>
                </a:cubicBezTo>
                <a:cubicBezTo>
                  <a:pt x="495631" y="42240"/>
                  <a:pt x="508612" y="44450"/>
                  <a:pt x="521312" y="47625"/>
                </a:cubicBezTo>
                <a:cubicBezTo>
                  <a:pt x="530837" y="53975"/>
                  <a:pt x="539948" y="60995"/>
                  <a:pt x="549887" y="66675"/>
                </a:cubicBezTo>
                <a:cubicBezTo>
                  <a:pt x="634154" y="114828"/>
                  <a:pt x="533705" y="46852"/>
                  <a:pt x="654662" y="123825"/>
                </a:cubicBezTo>
                <a:cubicBezTo>
                  <a:pt x="717521" y="163826"/>
                  <a:pt x="665580" y="145605"/>
                  <a:pt x="730862" y="161925"/>
                </a:cubicBezTo>
                <a:cubicBezTo>
                  <a:pt x="759560" y="181057"/>
                  <a:pt x="763700" y="185523"/>
                  <a:pt x="797537" y="200025"/>
                </a:cubicBezTo>
                <a:cubicBezTo>
                  <a:pt x="806765" y="203980"/>
                  <a:pt x="816884" y="205595"/>
                  <a:pt x="826112" y="209550"/>
                </a:cubicBezTo>
                <a:cubicBezTo>
                  <a:pt x="839163" y="215143"/>
                  <a:pt x="851237" y="222833"/>
                  <a:pt x="864212" y="228600"/>
                </a:cubicBezTo>
                <a:cubicBezTo>
                  <a:pt x="879836" y="235544"/>
                  <a:pt x="895769" y="241807"/>
                  <a:pt x="911837" y="247650"/>
                </a:cubicBezTo>
                <a:cubicBezTo>
                  <a:pt x="930708" y="254512"/>
                  <a:pt x="968987" y="266700"/>
                  <a:pt x="968987" y="266700"/>
                </a:cubicBezTo>
                <a:cubicBezTo>
                  <a:pt x="981687" y="276225"/>
                  <a:pt x="992888" y="288175"/>
                  <a:pt x="1007087" y="295275"/>
                </a:cubicBezTo>
                <a:cubicBezTo>
                  <a:pt x="1072897" y="328180"/>
                  <a:pt x="1048783" y="297352"/>
                  <a:pt x="1092812" y="333375"/>
                </a:cubicBezTo>
                <a:cubicBezTo>
                  <a:pt x="1118934" y="354747"/>
                  <a:pt x="1144212" y="377158"/>
                  <a:pt x="1169012" y="400050"/>
                </a:cubicBezTo>
                <a:cubicBezTo>
                  <a:pt x="1230874" y="457154"/>
                  <a:pt x="1192146" y="439511"/>
                  <a:pt x="1245212" y="457200"/>
                </a:cubicBezTo>
                <a:cubicBezTo>
                  <a:pt x="1257912" y="476250"/>
                  <a:pt x="1267123" y="498161"/>
                  <a:pt x="1283312" y="514350"/>
                </a:cubicBezTo>
                <a:cubicBezTo>
                  <a:pt x="1304378" y="535416"/>
                  <a:pt x="1317676" y="544978"/>
                  <a:pt x="1330937" y="571500"/>
                </a:cubicBezTo>
                <a:cubicBezTo>
                  <a:pt x="1341751" y="593127"/>
                  <a:pt x="1349216" y="616296"/>
                  <a:pt x="1359512" y="638175"/>
                </a:cubicBezTo>
                <a:cubicBezTo>
                  <a:pt x="1374627" y="670294"/>
                  <a:pt x="1391262" y="701675"/>
                  <a:pt x="1407137" y="733425"/>
                </a:cubicBezTo>
                <a:cubicBezTo>
                  <a:pt x="1413487" y="746125"/>
                  <a:pt x="1421697" y="758055"/>
                  <a:pt x="1426187" y="771525"/>
                </a:cubicBezTo>
                <a:lnTo>
                  <a:pt x="1445237" y="828675"/>
                </a:lnTo>
                <a:cubicBezTo>
                  <a:pt x="1442062" y="917575"/>
                  <a:pt x="1441439" y="1006603"/>
                  <a:pt x="1435712" y="1095375"/>
                </a:cubicBezTo>
                <a:cubicBezTo>
                  <a:pt x="1435066" y="1105394"/>
                  <a:pt x="1428365" y="1114149"/>
                  <a:pt x="1426187" y="1123950"/>
                </a:cubicBezTo>
                <a:cubicBezTo>
                  <a:pt x="1421997" y="1142803"/>
                  <a:pt x="1420852" y="1162247"/>
                  <a:pt x="1416662" y="1181100"/>
                </a:cubicBezTo>
                <a:cubicBezTo>
                  <a:pt x="1414484" y="1190901"/>
                  <a:pt x="1409315" y="1199874"/>
                  <a:pt x="1407137" y="1209675"/>
                </a:cubicBezTo>
                <a:cubicBezTo>
                  <a:pt x="1398424" y="1248883"/>
                  <a:pt x="1398488" y="1276314"/>
                  <a:pt x="1388087" y="1314450"/>
                </a:cubicBezTo>
                <a:lnTo>
                  <a:pt x="1359512" y="1400175"/>
                </a:lnTo>
                <a:cubicBezTo>
                  <a:pt x="1356337" y="1409700"/>
                  <a:pt x="1357087" y="1421650"/>
                  <a:pt x="1349987" y="1428750"/>
                </a:cubicBezTo>
                <a:cubicBezTo>
                  <a:pt x="1319167" y="1459570"/>
                  <a:pt x="1326175" y="1479550"/>
                  <a:pt x="1311887" y="14954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16" y="0"/>
            <a:ext cx="8133324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0208" y="729734"/>
            <a:ext cx="79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 gel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6252" y="26670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4.8% gel </a:t>
            </a:r>
            <a:r>
              <a:rPr lang="en-US" dirty="0" smtClean="0"/>
              <a:t>increased </a:t>
            </a:r>
            <a:r>
              <a:rPr lang="en-US" dirty="0"/>
              <a:t>protein loads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91404"/>
            <a:ext cx="5715000" cy="23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3600" y="152400"/>
            <a:ext cx="4953000" cy="7108978"/>
            <a:chOff x="2286000" y="0"/>
            <a:chExt cx="4953000" cy="71089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0"/>
              <a:ext cx="4953000" cy="676607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86000" y="1524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322095" y="3559502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86400" y="6423178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2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-4730"/>
            <a:ext cx="7997620" cy="3205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3799" y="2590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smtClean="0"/>
              <a:t>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50" y="2720391"/>
            <a:ext cx="2396149" cy="411956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61489" y="3511216"/>
          <a:ext cx="6282511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6" imgW="39466440" imgH="19149120" progId="Photoshop.Image.13">
                  <p:embed/>
                </p:oleObj>
              </mc:Choice>
              <mc:Fallback>
                <p:oleObj name="Image" r:id="rId6" imgW="39466440" imgH="19149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61489" y="3511216"/>
                        <a:ext cx="6282511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832852" y="3511216"/>
            <a:ext cx="291348" cy="298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7200" y="4953000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20000" y="5143500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2290" y="4654216"/>
            <a:ext cx="548999" cy="363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029200" y="4648200"/>
            <a:ext cx="2651401" cy="480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97919" y="428488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Conditioned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85750"/>
            <a:ext cx="3496089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57600"/>
            <a:ext cx="4724400" cy="2769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89" y="19050"/>
            <a:ext cx="2736574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25" y="19050"/>
            <a:ext cx="3114675" cy="544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5638800"/>
            <a:ext cx="2770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Decrease neural activity?, </a:t>
            </a:r>
          </a:p>
          <a:p>
            <a:r>
              <a:rPr lang="en-US" dirty="0"/>
              <a:t> </a:t>
            </a:r>
            <a:r>
              <a:rPr lang="en-US" dirty="0" smtClean="0"/>
              <a:t>   decrease muscle load</a:t>
            </a:r>
          </a:p>
          <a:p>
            <a:r>
              <a:rPr lang="en-US" dirty="0" smtClean="0"/>
              <a:t>- Space- Astronauts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r="20038" b="8881"/>
          <a:stretch/>
        </p:blipFill>
        <p:spPr>
          <a:xfrm>
            <a:off x="5369277" y="2399879"/>
            <a:ext cx="2934464" cy="2520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   GAL4-UAS</a:t>
            </a:r>
            <a:r>
              <a:rPr lang="en-US" b="1" dirty="0" smtClean="0"/>
              <a:t> system in </a:t>
            </a:r>
            <a:r>
              <a:rPr lang="en-US" b="1" i="1" dirty="0" smtClean="0"/>
              <a:t>Drosophila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496548" y="4166687"/>
            <a:ext cx="9076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g</a:t>
            </a:r>
            <a:r>
              <a:rPr lang="en-US" sz="900" dirty="0">
                <a:solidFill>
                  <a:srgbClr val="FF0000"/>
                </a:solidFill>
              </a:rPr>
              <a:t>ene X = ChR</a:t>
            </a:r>
            <a:r>
              <a:rPr lang="en-US" sz="9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156" y="4917505"/>
            <a:ext cx="18229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latin typeface="Arial" panose="020B0604020202020204" pitchFamily="34" charset="0"/>
                <a:hlinkClick r:id="rId3"/>
              </a:rPr>
              <a:t>The </a:t>
            </a:r>
            <a:r>
              <a:rPr lang="en-US" altLang="en-US" sz="450" dirty="0">
                <a:latin typeface="Arial" panose="020B0604020202020204" pitchFamily="34" charset="0"/>
                <a:hlinkClick r:id="rId3"/>
              </a:rPr>
              <a:t>art and design of genetic screens: Drosophila melanogaster</a:t>
            </a:r>
            <a:endParaRPr lang="en-US" altLang="en-US" sz="45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latin typeface="Arial" panose="020B0604020202020204" pitchFamily="34" charset="0"/>
              </a:rPr>
              <a:t>Daniel St Johnston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latin typeface="Arial" panose="020B0604020202020204" pitchFamily="34" charset="0"/>
              </a:rPr>
              <a:t>Nature Reviews Genetics 3, 176-188 (March 2002</a:t>
            </a:r>
            <a:r>
              <a:rPr lang="en-US" altLang="en-US" sz="450" dirty="0">
                <a:latin typeface="Arial" panose="020B0604020202020204" pitchFamily="34" charset="0"/>
              </a:rPr>
              <a:t>)</a:t>
            </a:r>
            <a:endParaRPr lang="en-US" altLang="en-US" sz="450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336" y="2227735"/>
            <a:ext cx="47882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GAL4 </a:t>
            </a:r>
            <a:r>
              <a:rPr lang="en-US" sz="1800" dirty="0"/>
              <a:t>= </a:t>
            </a:r>
            <a:r>
              <a:rPr lang="en-US" sz="1800" dirty="0"/>
              <a:t>transcriptional </a:t>
            </a:r>
            <a:r>
              <a:rPr lang="en-US" sz="1800" dirty="0"/>
              <a:t>regulator/ enhancer                  </a:t>
            </a:r>
          </a:p>
          <a:p>
            <a:r>
              <a:rPr lang="en-US" sz="1800" dirty="0"/>
              <a:t> </a:t>
            </a:r>
            <a:r>
              <a:rPr lang="en-US" sz="1800" dirty="0"/>
              <a:t>                 (yeast)</a:t>
            </a: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UAS </a:t>
            </a:r>
            <a:r>
              <a:rPr lang="en-US" sz="1800" dirty="0"/>
              <a:t>	 = upstream </a:t>
            </a:r>
            <a:r>
              <a:rPr lang="en-US" sz="1800" dirty="0"/>
              <a:t>activating sequence/ </a:t>
            </a:r>
            <a:r>
              <a:rPr lang="en-US" sz="1800" dirty="0"/>
              <a:t> </a:t>
            </a:r>
          </a:p>
          <a:p>
            <a:r>
              <a:rPr lang="en-US" sz="1800" dirty="0"/>
              <a:t> </a:t>
            </a:r>
            <a:r>
              <a:rPr lang="en-US" sz="1800" dirty="0"/>
              <a:t>                 transcriptional activator </a:t>
            </a:r>
            <a:r>
              <a:rPr lang="en-US" sz="1800" dirty="0"/>
              <a:t>of GAL4 </a:t>
            </a:r>
            <a:r>
              <a:rPr lang="en-US" sz="1800" dirty="0"/>
              <a:t> </a:t>
            </a:r>
          </a:p>
          <a:p>
            <a:r>
              <a:rPr lang="en-US" sz="1800" dirty="0"/>
              <a:t> </a:t>
            </a:r>
            <a:r>
              <a:rPr lang="en-US" sz="1800" dirty="0"/>
              <a:t>                 regulated genes</a:t>
            </a:r>
          </a:p>
          <a:p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Channelrhodopsin2 (ChR2) expression </a:t>
            </a:r>
            <a:r>
              <a:rPr lang="en-US" sz="1800" dirty="0">
                <a:solidFill>
                  <a:srgbClr val="FF0000"/>
                </a:solidFill>
              </a:rPr>
              <a:t>– how </a:t>
            </a:r>
            <a:r>
              <a:rPr lang="en-US" sz="1800" dirty="0">
                <a:solidFill>
                  <a:srgbClr val="FF0000"/>
                </a:solidFill>
              </a:rPr>
              <a:t>does it </a:t>
            </a:r>
            <a:r>
              <a:rPr lang="en-US" sz="1800" dirty="0">
                <a:solidFill>
                  <a:srgbClr val="FF0000"/>
                </a:solidFill>
              </a:rPr>
              <a:t>work?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/>
              <a:t>GAL4 </a:t>
            </a:r>
            <a:r>
              <a:rPr lang="en-US" sz="1800" dirty="0"/>
              <a:t>binds to UAS next to the gene of </a:t>
            </a:r>
            <a:r>
              <a:rPr lang="en-US" sz="1800" dirty="0"/>
              <a:t>	interest </a:t>
            </a:r>
            <a:r>
              <a:rPr lang="en-US" sz="1800" dirty="0"/>
              <a:t>(ChR2) and activates the </a:t>
            </a:r>
            <a:r>
              <a:rPr lang="en-US" sz="1800" dirty="0"/>
              <a:t>	transcription </a:t>
            </a:r>
            <a:r>
              <a:rPr lang="en-US" sz="1800" dirty="0"/>
              <a:t>of the </a:t>
            </a:r>
            <a:r>
              <a:rPr lang="en-US" sz="1800" dirty="0"/>
              <a:t>ChR2</a:t>
            </a:r>
          </a:p>
          <a:p>
            <a:r>
              <a:rPr lang="en-US" sz="1800" dirty="0"/>
              <a:t>	(Specific enhancer for specific set of neurons)</a:t>
            </a:r>
            <a:endParaRPr lang="en-US" sz="1800" dirty="0"/>
          </a:p>
        </p:txBody>
      </p:sp>
      <p:sp>
        <p:nvSpPr>
          <p:cNvPr id="9" name="Right Arrow 8"/>
          <p:cNvSpPr/>
          <p:nvPr/>
        </p:nvSpPr>
        <p:spPr>
          <a:xfrm>
            <a:off x="1007076" y="4527206"/>
            <a:ext cx="395417" cy="1103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15" y="1610608"/>
            <a:ext cx="7886700" cy="38348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Channelrhodopsin2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(ChR2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/>
              <a:t> Activation of cation channels (Na</a:t>
            </a:r>
            <a:r>
              <a:rPr lang="en-US" baseline="30000" dirty="0"/>
              <a:t>+</a:t>
            </a:r>
            <a:r>
              <a:rPr lang="en-US" dirty="0"/>
              <a:t>, Ca</a:t>
            </a:r>
            <a:r>
              <a:rPr lang="en-US" baseline="30000" dirty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Halohrhodopsin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>
                <a:solidFill>
                  <a:srgbClr val="0070C0"/>
                </a:solidFill>
              </a:rPr>
              <a:t>NpHR</a:t>
            </a:r>
            <a:r>
              <a:rPr lang="en-US" dirty="0"/>
              <a:t>) </a:t>
            </a:r>
            <a:r>
              <a:rPr lang="en-US" dirty="0" smtClean="0"/>
              <a:t>activation. Cl</a:t>
            </a:r>
            <a:r>
              <a:rPr lang="en-US" baseline="30000" dirty="0" smtClean="0"/>
              <a:t>- </a:t>
            </a:r>
            <a:r>
              <a:rPr lang="en-US" dirty="0" smtClean="0"/>
              <a:t>channel. Inhibits cell electrical activity.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UAS-</a:t>
            </a:r>
            <a:r>
              <a:rPr lang="en-US" dirty="0">
                <a:solidFill>
                  <a:srgbClr val="FF0000"/>
                </a:solidFill>
              </a:rPr>
              <a:t>ChR2-XXL</a:t>
            </a:r>
            <a:r>
              <a:rPr lang="en-US" dirty="0"/>
              <a:t> x D42-GAL4 (excite motor neurons)</a:t>
            </a:r>
          </a:p>
          <a:p>
            <a:pPr marL="0" indent="0">
              <a:buNone/>
            </a:pPr>
            <a:r>
              <a:rPr lang="pt-BR" dirty="0"/>
              <a:t>UAS-</a:t>
            </a:r>
            <a:r>
              <a:rPr lang="pt-BR" dirty="0">
                <a:solidFill>
                  <a:srgbClr val="0070C0"/>
                </a:solidFill>
              </a:rPr>
              <a:t>NpHR</a:t>
            </a:r>
            <a:r>
              <a:rPr lang="pt-BR" dirty="0"/>
              <a:t> x D42-Gal4 </a:t>
            </a:r>
            <a:r>
              <a:rPr lang="en-US" dirty="0"/>
              <a:t>(inhibit motor neurons)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en-US" dirty="0"/>
              <a:t>UAS-</a:t>
            </a:r>
            <a:r>
              <a:rPr lang="en-US" dirty="0">
                <a:solidFill>
                  <a:srgbClr val="FF0000"/>
                </a:solidFill>
              </a:rPr>
              <a:t>ChR2-XXL</a:t>
            </a:r>
            <a:r>
              <a:rPr lang="en-US" dirty="0"/>
              <a:t> x 24B GAL 4 (excite muscle)</a:t>
            </a:r>
          </a:p>
          <a:p>
            <a:pPr marL="0" indent="0">
              <a:buNone/>
            </a:pPr>
            <a:r>
              <a:rPr lang="pt-BR" dirty="0"/>
              <a:t>UAS-</a:t>
            </a:r>
            <a:r>
              <a:rPr lang="pt-BR" dirty="0">
                <a:solidFill>
                  <a:srgbClr val="0070C0"/>
                </a:solidFill>
              </a:rPr>
              <a:t>NpHR</a:t>
            </a:r>
            <a:r>
              <a:rPr lang="pt-BR" dirty="0"/>
              <a:t> x</a:t>
            </a:r>
            <a:r>
              <a:rPr lang="en-US" dirty="0"/>
              <a:t> 24B GAL 4 (inhibit muscle)</a:t>
            </a:r>
            <a:endParaRPr lang="pt-BR" dirty="0"/>
          </a:p>
          <a:p>
            <a:pPr marL="0" indent="0">
              <a:buNone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1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99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9013" y="1914525"/>
            <a:ext cx="2600325" cy="32289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42" y="2440149"/>
            <a:ext cx="5660278" cy="23747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5036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1818</Words>
  <Application>Microsoft Office PowerPoint</Application>
  <PresentationFormat>On-screen Show (4:3)</PresentationFormat>
  <Paragraphs>270</Paragraphs>
  <Slides>102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ＭＳ Ｐゴシック</vt:lpstr>
      <vt:lpstr>AdvOT1a8a9c4a.BI</vt:lpstr>
      <vt:lpstr>AdvOT6c1def61.B</vt:lpstr>
      <vt:lpstr>Arial</vt:lpstr>
      <vt:lpstr>Calibri</vt:lpstr>
      <vt:lpstr>msgothic</vt:lpstr>
      <vt:lpstr>Times New Roman</vt:lpstr>
      <vt:lpstr>Wingdings</vt:lpstr>
      <vt:lpstr>Default Design</vt:lpstr>
      <vt:lpstr>Image</vt:lpstr>
      <vt:lpstr>PowerPoint Presentation</vt:lpstr>
      <vt:lpstr>Types of Skeletal Systems</vt:lpstr>
      <vt:lpstr>Hydrostatic Skeletons</vt:lpstr>
      <vt:lpstr>PowerPoint Presentation</vt:lpstr>
      <vt:lpstr>Hydrostatic Skeletons</vt:lpstr>
      <vt:lpstr>PowerPoint Presentation</vt:lpstr>
      <vt:lpstr>Exoskeletons</vt:lpstr>
      <vt:lpstr>Endoskeletons</vt:lpstr>
      <vt:lpstr>Endoskeletons</vt:lpstr>
      <vt:lpstr>Modes of Animal Locomotion</vt:lpstr>
      <vt:lpstr>Locomotion in Water</vt:lpstr>
      <vt:lpstr>PowerPoint Presentation</vt:lpstr>
      <vt:lpstr>Locomotion in Water</vt:lpstr>
      <vt:lpstr>Locomotion on Land</vt:lpstr>
      <vt:lpstr>Locomotion on Land</vt:lpstr>
      <vt:lpstr>PowerPoint Presentation</vt:lpstr>
      <vt:lpstr>Locomotion on Land</vt:lpstr>
      <vt:lpstr>Locomotion in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GAL4-UAS system in Drosophila</vt:lpstr>
      <vt:lpstr>PowerPoint Presentation</vt:lpstr>
      <vt:lpstr>PowerPoint Presentation</vt:lpstr>
      <vt:lpstr>PowerPoint Presentation</vt:lpstr>
      <vt:lpstr>Minis at fly NMJ</vt:lpstr>
      <vt:lpstr>PowerPoint Presentation</vt:lpstr>
      <vt:lpstr>PowerPoint Presentation</vt:lpstr>
    </vt:vector>
  </TitlesOfParts>
  <Company>Austin Peay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Muscular System</dc:title>
  <dc:creator>Joe Schiller</dc:creator>
  <cp:lastModifiedBy>no one</cp:lastModifiedBy>
  <cp:revision>76</cp:revision>
  <dcterms:created xsi:type="dcterms:W3CDTF">2001-10-17T13:11:23Z</dcterms:created>
  <dcterms:modified xsi:type="dcterms:W3CDTF">2017-10-11T00:39:41Z</dcterms:modified>
</cp:coreProperties>
</file>